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377" r:id="rId2"/>
    <p:sldId id="378" r:id="rId3"/>
    <p:sldId id="379" r:id="rId4"/>
    <p:sldId id="380" r:id="rId5"/>
    <p:sldId id="381" r:id="rId6"/>
    <p:sldId id="382" r:id="rId7"/>
    <p:sldId id="259" r:id="rId8"/>
    <p:sldId id="406" r:id="rId9"/>
    <p:sldId id="407" r:id="rId10"/>
    <p:sldId id="408" r:id="rId11"/>
    <p:sldId id="362" r:id="rId12"/>
    <p:sldId id="383" r:id="rId13"/>
    <p:sldId id="386" r:id="rId14"/>
    <p:sldId id="384" r:id="rId15"/>
    <p:sldId id="385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8" r:id="rId25"/>
    <p:sldId id="396" r:id="rId26"/>
    <p:sldId id="397" r:id="rId27"/>
    <p:sldId id="400" r:id="rId28"/>
    <p:sldId id="401" r:id="rId29"/>
    <p:sldId id="402" r:id="rId30"/>
    <p:sldId id="403" r:id="rId31"/>
    <p:sldId id="404" r:id="rId32"/>
    <p:sldId id="405" r:id="rId33"/>
    <p:sldId id="369" r:id="rId34"/>
    <p:sldId id="370" r:id="rId35"/>
    <p:sldId id="371" r:id="rId36"/>
    <p:sldId id="372" r:id="rId37"/>
    <p:sldId id="26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F8393-E3D9-4DE7-9302-9BDF74CC44CE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3C11B-0A87-4C33-A02C-FDA0FFFD57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2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3104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131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69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904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366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591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306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845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6462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497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771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105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9494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692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4142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10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1176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1085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519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08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9359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400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943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40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5522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16" name="Google Shape;116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90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23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9222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89350-400D-4FDB-95E2-298AE81D7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BEB214-1BA3-449C-941C-00EDA49D3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FA8E1-1F1F-4A18-9327-E8FEEA194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CD5D83-B05C-4E2D-8D11-F6D3FD1D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17E3D-D38F-4D38-BEC4-208A0C20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25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18D22-C535-43C7-9BA1-833F25B4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622A7B-4FFB-494A-A491-277AFA3BC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3960B1-6D88-4BDC-A6FE-C8465B90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E83DE7-7B07-488D-9A0A-773D96ABD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78CB05-6123-40D4-A987-94AB5BCC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7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0F8656-7E20-4AB9-8A8B-EB26B044D5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AD6CD1-835F-48B2-A51C-E7552F786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6841B-61E3-4CE8-A286-E1B9C17E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761F3-16AB-448A-9584-07CE12F8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85DD0-2221-4082-BA94-92DE7A44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6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8422-3467-4DE2-BE37-941A52C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600A86-3041-4E83-8FA8-9AAB5334F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65AF3-ED10-41BF-A457-E66CEBD53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7FE01-FE4C-416F-B951-838E32F6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4163BE-F251-4CF5-B79A-DB55F618E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18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A373E-D7F7-4E77-B4B9-9678524F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B87E54-9FD6-4647-B40A-8ACACFDB5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2AB11D-3230-4974-B722-58470BC0A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18337E-4A6D-4A35-8945-598D82AD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5A785-1137-4320-9212-8751BF7B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78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AAC43-40A0-4FDC-848D-05BDF1CA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8F5BE-3FED-4C78-A59E-2D8F7315A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34CAA7-EF57-4762-855F-9DF337C38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90C64-E319-48DC-8FC3-6C51E11FC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A8862F-8A7D-4D24-8338-F9CD1200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51A483-20C9-4A08-BB2E-3C58E8C6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57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94C49-9BF0-4233-A304-529C78D1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6ADEE0-ED9F-480B-B5E6-A30E2CAD9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54FF14-3D3A-4E9F-BFBB-FFADFCAEE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7E1EDD-643E-4DDE-8979-5AA8E3BA9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BA7A0C-FEB3-4287-A1E2-8E74C7AE6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6ABCD9-78A1-402F-85AF-4B05E203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53EE12-DA84-488D-AAE3-FC304374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E544DA-8B82-42E4-97BD-58F976E6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562C9-A124-4BFF-A1A5-A6CDB6E6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523E9F-C6A0-4F63-A378-5CFD758F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4EFEDA-3F71-447D-97B8-2F6CCAE6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24A48F-42EA-4302-96AF-F350D385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1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8CAD29-726D-418C-A325-A7A56189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38AC22-3567-4A07-B785-410C3835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D411D6-BDC0-4C66-8A88-C021B0BE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48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D1E51-BB1C-4C2E-9803-FDB56C66A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CAFE0-43EE-45C9-8E6B-9D000785B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BCA85F-95D1-4B14-8144-DE3FA211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9ADAB7-C560-47BE-964B-4A89D2469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FA1022-77C8-4B1A-99C9-18E0BD2D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47D0CA-FE79-4113-8B6B-ACA4A8D6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72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990AD-0643-4F14-9DD5-849F688F6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71CDE5-98F2-4EA2-ABF5-AEF951E55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A1C705-20F2-4274-AEEC-8946D9DE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A2807F-73AA-460E-BFD3-36AF1F9D1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40C07F-CF89-405D-B10C-C5DF40C8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72A2E1-AA58-41D9-AE90-C23B8A41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95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0C1C1F-740C-47E3-983B-C0EAD84C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B230C-9B37-4898-BAB2-3114AB04C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B0317-C054-4D54-8ECC-BDCD33B67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813F9-992A-4161-8B34-CD1A9DF1168B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E49C7-BEC2-4E26-88A1-A44B0392B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0622A-F3EF-43B5-859D-AE639357B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807D5-0808-4FAC-8BD1-D65685839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62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3"/>
          <p:cNvCxnSpPr/>
          <p:nvPr/>
        </p:nvCxnSpPr>
        <p:spPr>
          <a:xfrm>
            <a:off x="3988981" y="4601935"/>
            <a:ext cx="4392384" cy="0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13"/>
          <p:cNvSpPr/>
          <p:nvPr/>
        </p:nvSpPr>
        <p:spPr>
          <a:xfrm rot="2700000">
            <a:off x="4639724" y="809127"/>
            <a:ext cx="3142065" cy="3142065"/>
          </a:xfrm>
          <a:prstGeom prst="rect">
            <a:avLst/>
          </a:prstGeom>
          <a:solidFill>
            <a:srgbClr val="2332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286872" y="4812030"/>
            <a:ext cx="11797552" cy="182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Team 2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- Team: Potato searchers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- Team leader: </a:t>
            </a:r>
            <a:r>
              <a:rPr lang="en-US" b="1" err="1">
                <a:latin typeface="Malgun Gothic"/>
                <a:ea typeface="Malgun Gothic"/>
                <a:cs typeface="Malgun Gothic"/>
                <a:sym typeface="Malgun Gothic"/>
              </a:rPr>
              <a:t>Jin-kyung</a:t>
            </a: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 Kim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- Team member: Yoon-</a:t>
            </a:r>
            <a:r>
              <a:rPr lang="en-US" b="1" err="1">
                <a:latin typeface="Malgun Gothic"/>
                <a:ea typeface="Malgun Gothic"/>
                <a:cs typeface="Malgun Gothic"/>
                <a:sym typeface="Malgun Gothic"/>
              </a:rPr>
              <a:t>hee</a:t>
            </a: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 Kang, </a:t>
            </a:r>
            <a:r>
              <a:rPr lang="en-US" b="1" err="1">
                <a:latin typeface="Malgun Gothic"/>
                <a:ea typeface="Malgun Gothic"/>
                <a:cs typeface="Malgun Gothic"/>
                <a:sym typeface="Malgun Gothic"/>
              </a:rPr>
              <a:t>Su-hyun</a:t>
            </a: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 Yoon, Sang-</a:t>
            </a:r>
            <a:r>
              <a:rPr lang="en-US" b="1" err="1">
                <a:latin typeface="Malgun Gothic"/>
                <a:ea typeface="Malgun Gothic"/>
                <a:cs typeface="Malgun Gothic"/>
                <a:sym typeface="Malgun Gothic"/>
              </a:rPr>
              <a:t>ryul</a:t>
            </a: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1" err="1">
                <a:latin typeface="Malgun Gothic"/>
                <a:ea typeface="Malgun Gothic"/>
                <a:cs typeface="Malgun Gothic"/>
                <a:sym typeface="Malgun Gothic"/>
              </a:rPr>
              <a:t>Heo</a:t>
            </a: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, Ye-</a:t>
            </a:r>
            <a:r>
              <a:rPr lang="en-US" b="1" err="1">
                <a:latin typeface="Malgun Gothic"/>
                <a:ea typeface="Malgun Gothic"/>
                <a:cs typeface="Malgun Gothic"/>
                <a:sym typeface="Malgun Gothic"/>
              </a:rPr>
              <a:t>na</a:t>
            </a: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 Hong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3746138" y="1611356"/>
            <a:ext cx="4878070" cy="169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lgun Gothic"/>
              <a:buNone/>
            </a:pPr>
            <a:r>
              <a:rPr lang="en-US" sz="3400" b="1">
                <a:solidFill>
                  <a:schemeClr val="lt1"/>
                </a:solidFill>
              </a:rPr>
              <a:t>KNU-support</a:t>
            </a:r>
            <a:endParaRPr sz="3400" b="1">
              <a:solidFill>
                <a:schemeClr val="l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472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Final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(2020.12.10)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981" y="4133533"/>
            <a:ext cx="108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65" y="4133533"/>
            <a:ext cx="1080000" cy="10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F0F0C6-F5D2-4D1C-8603-F4EE72DCD071}"/>
              </a:ext>
            </a:extLst>
          </p:cNvPr>
          <p:cNvSpPr txBox="1"/>
          <p:nvPr/>
        </p:nvSpPr>
        <p:spPr>
          <a:xfrm>
            <a:off x="5317788" y="3071662"/>
            <a:ext cx="1734770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solidFill>
                  <a:schemeClr val="bg1"/>
                </a:solidFill>
              </a:rPr>
              <a:t>Real-time matching app</a:t>
            </a:r>
          </a:p>
          <a:p>
            <a:pPr algn="ctr"/>
            <a:r>
              <a:rPr lang="en-US" altLang="ko-KR" sz="1100">
                <a:solidFill>
                  <a:schemeClr val="bg1"/>
                </a:solidFill>
              </a:rPr>
              <a:t>for the disabled</a:t>
            </a:r>
            <a:endParaRPr lang="ko-KR" alt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7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3B4213-E47D-41E2-805C-D5E2CBF176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Semester Project </a:t>
            </a:r>
            <a:r>
              <a:rPr lang="en-US" altLang="ko-KR" sz="2400" b="1" i="0" dirty="0">
                <a:solidFill>
                  <a:srgbClr val="000000"/>
                </a:solidFill>
                <a:effectLst/>
              </a:rPr>
              <a:t>Development Functions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F0A4E-3125-402B-B0FE-C69E21BBA8B8}"/>
              </a:ext>
            </a:extLst>
          </p:cNvPr>
          <p:cNvSpPr txBox="1"/>
          <p:nvPr/>
        </p:nvSpPr>
        <p:spPr>
          <a:xfrm>
            <a:off x="305206" y="1931778"/>
            <a:ext cx="11518900" cy="440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Sharedpreferences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Auto Login, Save 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real-time matching time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GPS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Array,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Marker: Real-time location,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/>
              </a:rPr>
              <a:t>Disability Convenience Facility Map</a:t>
            </a:r>
            <a:endParaRPr lang="en-US" altLang="ko-KR" sz="2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OCR: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/>
              </a:rPr>
              <a:t>Certificate confirmation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Firebase Database: </a:t>
            </a:r>
            <a:r>
              <a:rPr kumimoji="0" lang="en-US" altLang="ko-KR" sz="240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help, Kindness</a:t>
            </a:r>
            <a:r>
              <a:rPr lang="en-US" altLang="ko-KR" sz="24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GPS </a:t>
            </a:r>
            <a:r>
              <a:rPr lang="en-US" altLang="ko-KR" sz="2400" spc="-15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2400" spc="-15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transmit and receive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PHP Database: Member Information, Community Board transmit and receive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Google Shape;120;p15">
            <a:extLst>
              <a:ext uri="{FF2B5EF4-FFF2-40B4-BE49-F238E27FC236}">
                <a16:creationId xmlns:a16="http://schemas.microsoft.com/office/drawing/2014/main" id="{4F6B00FA-F347-4566-ABBB-510F0AAB1B6B}"/>
              </a:ext>
            </a:extLst>
          </p:cNvPr>
          <p:cNvSpPr txBox="1"/>
          <p:nvPr/>
        </p:nvSpPr>
        <p:spPr>
          <a:xfrm>
            <a:off x="404038" y="263355"/>
            <a:ext cx="7739298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4400"/>
              <a:buFont typeface="Malgun Gothic"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+mj-lt"/>
                <a:ea typeface="Malgun Gothic"/>
                <a:cs typeface="Malgun Gothic"/>
                <a:sym typeface="Malgun Gothic"/>
              </a:rPr>
              <a:t>2. </a:t>
            </a:r>
            <a:r>
              <a:rPr lang="en-US" altLang="ko-KR" sz="4400" dirty="0">
                <a:solidFill>
                  <a:srgbClr val="233263"/>
                </a:solidFill>
                <a:latin typeface="+mj-lt"/>
              </a:rPr>
              <a:t>App Development Project</a:t>
            </a:r>
            <a:endParaRPr kumimoji="0" sz="440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+mj-lt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317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175" y="2587674"/>
            <a:ext cx="2004517" cy="3797363"/>
          </a:xfrm>
          <a:prstGeom prst="rect">
            <a:avLst/>
          </a:prstGeom>
        </p:spPr>
      </p:pic>
      <p:cxnSp>
        <p:nvCxnSpPr>
          <p:cNvPr id="119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F7516F0-C9D0-4159-9D3C-4EC83952201F}"/>
              </a:ext>
            </a:extLst>
          </p:cNvPr>
          <p:cNvCxnSpPr>
            <a:cxnSpLocks/>
          </p:cNvCxnSpPr>
          <p:nvPr/>
        </p:nvCxnSpPr>
        <p:spPr>
          <a:xfrm flipV="1">
            <a:off x="2762852" y="2173857"/>
            <a:ext cx="0" cy="413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3C04DE-1268-4D03-A568-3D30C70A90FE}"/>
              </a:ext>
            </a:extLst>
          </p:cNvPr>
          <p:cNvSpPr txBox="1"/>
          <p:nvPr/>
        </p:nvSpPr>
        <p:spPr>
          <a:xfrm>
            <a:off x="4028672" y="4066590"/>
            <a:ext cx="324396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b="1">
                <a:ea typeface="맑은 고딕"/>
              </a:rPr>
              <a:t>Simple Writing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is</a:t>
            </a:r>
            <a:r>
              <a:rPr lang="en-US" altLang="ko-KR" b="1">
                <a:ea typeface="맑은 고딕"/>
              </a:rPr>
              <a:t> Possible / Posts Can be Checked Through Web View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F59ADF4-5A64-45F9-94D0-0671A85E1C83}"/>
              </a:ext>
            </a:extLst>
          </p:cNvPr>
          <p:cNvCxnSpPr>
            <a:cxnSpLocks/>
          </p:cNvCxnSpPr>
          <p:nvPr/>
        </p:nvCxnSpPr>
        <p:spPr>
          <a:xfrm flipV="1">
            <a:off x="2820300" y="3290603"/>
            <a:ext cx="1184899" cy="1754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457EA9-F6FC-476B-8655-56C0A735D18E}"/>
              </a:ext>
            </a:extLst>
          </p:cNvPr>
          <p:cNvSpPr txBox="1"/>
          <p:nvPr/>
        </p:nvSpPr>
        <p:spPr>
          <a:xfrm>
            <a:off x="4039441" y="2967437"/>
            <a:ext cx="324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Ask Help /</a:t>
            </a:r>
          </a:p>
          <a:p>
            <a:pPr lvl="0">
              <a:defRPr/>
            </a:pPr>
            <a:r>
              <a:rPr lang="en-US" altLang="ko-KR" b="1">
                <a:solidFill>
                  <a:prstClr val="black"/>
                </a:solidFill>
              </a:rPr>
              <a:t>Write a Review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0AEFE9-03EA-4F2C-B1FE-A39DA60D18B4}"/>
              </a:ext>
            </a:extLst>
          </p:cNvPr>
          <p:cNvCxnSpPr>
            <a:cxnSpLocks/>
          </p:cNvCxnSpPr>
          <p:nvPr/>
        </p:nvCxnSpPr>
        <p:spPr>
          <a:xfrm flipV="1">
            <a:off x="2820300" y="2387068"/>
            <a:ext cx="1219141" cy="2657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0A6001-39A7-4423-B073-28BFC962DBC5}"/>
              </a:ext>
            </a:extLst>
          </p:cNvPr>
          <p:cNvSpPr txBox="1"/>
          <p:nvPr/>
        </p:nvSpPr>
        <p:spPr>
          <a:xfrm>
            <a:off x="4005199" y="2123255"/>
            <a:ext cx="80314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b="1">
                <a:latin typeface="맑은 고딕"/>
                <a:ea typeface="맑은 고딕"/>
              </a:rPr>
              <a:t>Ask Help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→ </a:t>
            </a:r>
            <a:r>
              <a:rPr lang="en-US" altLang="ko-KR" b="1">
                <a:ea typeface="맑은 고딕"/>
              </a:rPr>
              <a:t>Accept/Refuse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 → </a:t>
            </a:r>
            <a:r>
              <a:rPr lang="en-US" altLang="ko-KR" b="1" noProof="0">
                <a:ea typeface="맑은 고딕"/>
              </a:rPr>
              <a:t>R</a:t>
            </a:r>
            <a:r>
              <a:rPr lang="en-US" altLang="ko-KR" b="1">
                <a:ea typeface="맑은 고딕"/>
              </a:rPr>
              <a:t>eal-Time 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Location</a:t>
            </a:r>
            <a:r>
              <a:rPr lang="en-US" altLang="ko-KR" b="1">
                <a:solidFill>
                  <a:srgbClr val="FF0000"/>
                </a:solidFill>
                <a:latin typeface="맑은 고딕"/>
                <a:ea typeface="맑은 고딕"/>
              </a:rPr>
              <a:t> Sharing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b="1" noProof="0">
                <a:ea typeface="맑은 고딕"/>
              </a:rPr>
              <a:t>&amp;</a:t>
            </a:r>
            <a:r>
              <a:rPr lang="en-US" altLang="ko-KR" b="1">
                <a:ea typeface="맑은 고딕"/>
              </a:rPr>
              <a:t> Chatting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5F23CDA-6EF9-4547-AD42-8A41770EADBA}"/>
              </a:ext>
            </a:extLst>
          </p:cNvPr>
          <p:cNvCxnSpPr>
            <a:cxnSpLocks/>
          </p:cNvCxnSpPr>
          <p:nvPr/>
        </p:nvCxnSpPr>
        <p:spPr>
          <a:xfrm flipV="1">
            <a:off x="2850659" y="4715674"/>
            <a:ext cx="1017748" cy="7971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604F58A3-5BE2-443D-B825-6915661149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6018" y="2767263"/>
            <a:ext cx="914052" cy="103122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B49B2DF-9603-4A79-BFC2-64781CF0F432}"/>
              </a:ext>
            </a:extLst>
          </p:cNvPr>
          <p:cNvSpPr txBox="1"/>
          <p:nvPr/>
        </p:nvSpPr>
        <p:spPr>
          <a:xfrm>
            <a:off x="8407290" y="3162443"/>
            <a:ext cx="305787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b="1">
                <a:ea typeface="맑은 고딕"/>
              </a:rPr>
              <a:t>Wireless Remote Control for 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Blind person</a:t>
            </a:r>
            <a:endParaRPr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F0B2328-22A4-49B6-9E31-0F00D098271D}"/>
              </a:ext>
            </a:extLst>
          </p:cNvPr>
          <p:cNvSpPr txBox="1"/>
          <p:nvPr/>
        </p:nvSpPr>
        <p:spPr>
          <a:xfrm>
            <a:off x="2038964" y="1242373"/>
            <a:ext cx="538657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ko-KR" b="1">
                <a:latin typeface="맑은 고딕"/>
                <a:ea typeface="맑은 고딕"/>
              </a:rPr>
              <a:t>Edit</a:t>
            </a:r>
            <a:r>
              <a:rPr lang="en-US" altLang="ko-KR" b="1">
                <a:solidFill>
                  <a:srgbClr val="FF0000"/>
                </a:solidFill>
                <a:latin typeface="맑은 고딕"/>
                <a:ea typeface="맑은 고딕"/>
              </a:rPr>
              <a:t>ing</a:t>
            </a:r>
            <a:r>
              <a:rPr lang="en-US" altLang="ko-KR" b="1">
                <a:latin typeface="맑은 고딕"/>
                <a:ea typeface="맑은 고딕"/>
              </a:rPr>
              <a:t> Profile</a:t>
            </a:r>
            <a:endParaRPr lang="ko-KR" altLang="en-US">
              <a:ea typeface="맑은 고딕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b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Kindness Score &amp; </a:t>
            </a:r>
            <a:r>
              <a:rPr lang="en-US" altLang="ko-KR" b="1">
                <a:solidFill>
                  <a:prstClr val="black"/>
                </a:solidFill>
              </a:rPr>
              <a:t>Check Usage History </a:t>
            </a:r>
            <a:endParaRPr lang="en-US" altLang="ko-KR" b="1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b="1">
                <a:solidFill>
                  <a:prstClr val="black"/>
                </a:solidFill>
              </a:rPr>
              <a:t>Logout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B08B0A3-0D8B-4217-94B5-92598D4C99EB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2850659" y="5616996"/>
            <a:ext cx="1180517" cy="379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1C7EE71-D95B-4473-BE82-A4BC7833B7BB}"/>
              </a:ext>
            </a:extLst>
          </p:cNvPr>
          <p:cNvSpPr txBox="1"/>
          <p:nvPr/>
        </p:nvSpPr>
        <p:spPr>
          <a:xfrm>
            <a:off x="4031176" y="5155331"/>
            <a:ext cx="240508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b="1">
                <a:solidFill>
                  <a:srgbClr val="FF0000"/>
                </a:solidFill>
                <a:ea typeface="맑은 고딕"/>
              </a:rPr>
              <a:t>Map of 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Accomodations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for disabled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3" name="화살표: 위쪽 102">
            <a:extLst>
              <a:ext uri="{FF2B5EF4-FFF2-40B4-BE49-F238E27FC236}">
                <a16:creationId xmlns:a16="http://schemas.microsoft.com/office/drawing/2014/main" id="{4337F0FD-8307-4145-9E0F-4A62D4C3A105}"/>
              </a:ext>
            </a:extLst>
          </p:cNvPr>
          <p:cNvSpPr/>
          <p:nvPr/>
        </p:nvSpPr>
        <p:spPr>
          <a:xfrm>
            <a:off x="8000732" y="4066590"/>
            <a:ext cx="422113" cy="978408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F3B8BC-1CB6-49EB-9DF8-2FC528B6E5AD}"/>
              </a:ext>
            </a:extLst>
          </p:cNvPr>
          <p:cNvSpPr txBox="1"/>
          <p:nvPr/>
        </p:nvSpPr>
        <p:spPr>
          <a:xfrm>
            <a:off x="7702627" y="5209115"/>
            <a:ext cx="169235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b="1">
                <a:solidFill>
                  <a:srgbClr val="FF0000"/>
                </a:solidFill>
                <a:ea typeface="맑은 고딕"/>
              </a:rPr>
              <a:t>Arduino and Bluetooth is main</a:t>
            </a:r>
            <a:endParaRPr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28900" y="2587674"/>
            <a:ext cx="243449" cy="243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84738" y="4818184"/>
            <a:ext cx="1820748" cy="4274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9095" y="5316319"/>
            <a:ext cx="1820748" cy="4274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979095" y="5806675"/>
            <a:ext cx="1820748" cy="4274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40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008" y="1626342"/>
            <a:ext cx="2644564" cy="50206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0737" y="1626342"/>
            <a:ext cx="2636361" cy="5020643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for Help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2326571" y="6369987"/>
            <a:ext cx="328537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6454847" y="6378366"/>
            <a:ext cx="336587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Activity&gt;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05918" y="4596797"/>
            <a:ext cx="2352822" cy="5704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972506" y="4596797"/>
            <a:ext cx="2352822" cy="5704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54008" y="1626342"/>
            <a:ext cx="508292" cy="2757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830737" y="1626342"/>
            <a:ext cx="614003" cy="2757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1001155" y="1993991"/>
            <a:ext cx="165285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9411811" y="1993991"/>
            <a:ext cx="203577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Non-disabled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9980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008" y="1626342"/>
            <a:ext cx="2644564" cy="50206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0737" y="1626342"/>
            <a:ext cx="2636361" cy="5020643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2326571" y="6369987"/>
            <a:ext cx="328537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noProof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6454847" y="6378366"/>
            <a:ext cx="336587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Activity&gt;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05918" y="4596797"/>
            <a:ext cx="2352822" cy="5704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972506" y="4596797"/>
            <a:ext cx="2352822" cy="5704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54008" y="1626342"/>
            <a:ext cx="508292" cy="2757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830737" y="1626342"/>
            <a:ext cx="614003" cy="2757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for Help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1001155" y="1993991"/>
            <a:ext cx="165285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9411811" y="1993991"/>
            <a:ext cx="203577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Non-disabled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41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008" y="1626342"/>
            <a:ext cx="2644564" cy="50206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0737" y="1626342"/>
            <a:ext cx="2636361" cy="5020643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2326571" y="6369987"/>
            <a:ext cx="328537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AskhelpActivity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6454847" y="6378366"/>
            <a:ext cx="3365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MainActivity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25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for 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1001155" y="1993991"/>
            <a:ext cx="165285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9411811" y="1993991"/>
            <a:ext cx="203577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Non-disabled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5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008" y="1626340"/>
            <a:ext cx="2644564" cy="5020643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0736" y="1626341"/>
            <a:ext cx="2636361" cy="5020643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2326571" y="6369987"/>
            <a:ext cx="3285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noProof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Helpwait</a:t>
            </a: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6454847" y="6378366"/>
            <a:ext cx="336587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HelpCallActivity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22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for Help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1001155" y="1993991"/>
            <a:ext cx="165285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9411811" y="1993991"/>
            <a:ext cx="203577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Non-disabled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61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0735" y="1626341"/>
            <a:ext cx="2636361" cy="5020643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6454847" y="6378366"/>
            <a:ext cx="3365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CallActivity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008" y="1626340"/>
            <a:ext cx="2644564" cy="50206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2326571" y="6369987"/>
            <a:ext cx="3285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noProof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Helpwait</a:t>
            </a: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24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for Help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1001155" y="1993991"/>
            <a:ext cx="165285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9411811" y="1993991"/>
            <a:ext cx="203577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Non-disabled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89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42"/>
          <a:stretch/>
        </p:blipFill>
        <p:spPr>
          <a:xfrm>
            <a:off x="6830735" y="1626341"/>
            <a:ext cx="2644564" cy="5014376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42"/>
          <a:stretch/>
        </p:blipFill>
        <p:spPr>
          <a:xfrm>
            <a:off x="2654008" y="1632608"/>
            <a:ext cx="2644564" cy="5014376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2326571" y="6369987"/>
            <a:ext cx="3285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StreetActivity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6454847" y="6378366"/>
            <a:ext cx="3365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&lt;Street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Activity&gt;</a:t>
            </a:r>
          </a:p>
        </p:txBody>
      </p:sp>
      <p:sp>
        <p:nvSpPr>
          <p:cNvPr id="27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for Help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1001155" y="1993991"/>
            <a:ext cx="165285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9411811" y="1993991"/>
            <a:ext cx="203577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Non-disabled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71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452" y="1633961"/>
            <a:ext cx="2706859" cy="50296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508" y="1633961"/>
            <a:ext cx="2706859" cy="5029636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2326571" y="6369987"/>
            <a:ext cx="3285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StreetActivity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6454847" y="6378366"/>
            <a:ext cx="3365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&lt;Street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Activity&gt;</a:t>
            </a:r>
          </a:p>
        </p:txBody>
      </p:sp>
      <p:sp>
        <p:nvSpPr>
          <p:cNvPr id="24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for Help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1001155" y="1993991"/>
            <a:ext cx="165285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9411811" y="1993991"/>
            <a:ext cx="203577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Non-disabled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33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0737" y="1626342"/>
            <a:ext cx="2636361" cy="50206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2"/>
          <a:stretch/>
        </p:blipFill>
        <p:spPr>
          <a:xfrm>
            <a:off x="2654009" y="1633961"/>
            <a:ext cx="2642650" cy="5006756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2326571" y="6369987"/>
            <a:ext cx="3285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MeetActivity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6454847" y="6378366"/>
            <a:ext cx="3365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MainActivity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25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for Help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1001155" y="1993991"/>
            <a:ext cx="165285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9411811" y="1993991"/>
            <a:ext cx="203577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Non-disabled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72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2805202" y="2009187"/>
            <a:ext cx="6791560" cy="468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2800"/>
              <a:buAutoNum type="arabicPeriod"/>
            </a:pPr>
            <a:r>
              <a:rPr lang="en-US" altLang="ko-KR" b="1" dirty="0">
                <a:solidFill>
                  <a:srgbClr val="233263"/>
                </a:solidFill>
                <a:latin typeface="+mn-ea"/>
              </a:rPr>
              <a:t> Introduction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2800"/>
              <a:buAutoNum type="arabicPeriod"/>
            </a:pPr>
            <a:r>
              <a:rPr lang="en-US" altLang="ko-KR" b="1" dirty="0">
                <a:solidFill>
                  <a:srgbClr val="233263"/>
                </a:solidFill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rgbClr val="233263"/>
                </a:solidFill>
                <a:latin typeface="+mn-ea"/>
              </a:rPr>
              <a:t>App Development Project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2800"/>
              <a:buAutoNum type="arabicPeriod"/>
            </a:pPr>
            <a:r>
              <a:rPr lang="en-US" altLang="ko-KR" b="1" dirty="0">
                <a:solidFill>
                  <a:srgbClr val="233263"/>
                </a:solidFill>
                <a:latin typeface="+mn-ea"/>
              </a:rPr>
              <a:t> Description of how the app works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2800"/>
              <a:buAutoNum type="arabicPeriod"/>
            </a:pPr>
            <a:r>
              <a:rPr lang="en-US" altLang="ko-KR" b="1" dirty="0">
                <a:solidFill>
                  <a:srgbClr val="233263"/>
                </a:solidFill>
                <a:latin typeface="+mn-ea"/>
              </a:rPr>
              <a:t> Wireless remote controller for the blind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2800"/>
              <a:buAutoNum type="arabicPeriod"/>
            </a:pPr>
            <a:r>
              <a:rPr lang="en-US" altLang="ko-KR" b="1" dirty="0">
                <a:solidFill>
                  <a:srgbClr val="233263"/>
                </a:solidFill>
                <a:latin typeface="+mn-ea"/>
              </a:rPr>
              <a:t> Conclusion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2800"/>
              <a:buAutoNum type="arabicPeriod"/>
            </a:pPr>
            <a:r>
              <a:rPr lang="en-US" altLang="ko-KR" b="1" dirty="0">
                <a:solidFill>
                  <a:srgbClr val="233263"/>
                </a:solidFill>
                <a:latin typeface="+mn-ea"/>
              </a:rPr>
              <a:t> Gantt chart 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2800"/>
              <a:buAutoNum type="arabicPeriod"/>
            </a:pPr>
            <a:endParaRPr lang="en-US" altLang="ko-KR" b="1" dirty="0">
              <a:solidFill>
                <a:srgbClr val="233263"/>
              </a:solidFill>
              <a:latin typeface="+mn-ea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2800"/>
              <a:buAutoNum type="arabicPeriod"/>
            </a:pPr>
            <a:endParaRPr lang="en-US" b="1" dirty="0">
              <a:solidFill>
                <a:srgbClr val="233263"/>
              </a:solidFill>
              <a:latin typeface="+mn-ea"/>
              <a:ea typeface="+mn-ea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2800"/>
              <a:buAutoNum type="arabicPeriod"/>
            </a:pPr>
            <a:endParaRPr b="1" dirty="0">
              <a:solidFill>
                <a:srgbClr val="233263"/>
              </a:solidFill>
              <a:latin typeface="+mn-ea"/>
              <a:ea typeface="+mn-ea"/>
            </a:endParaRPr>
          </a:p>
        </p:txBody>
      </p:sp>
      <p:sp>
        <p:nvSpPr>
          <p:cNvPr id="112" name="Google Shape;112;p14"/>
          <p:cNvSpPr txBox="1">
            <a:spLocks noGrp="1"/>
          </p:cNvSpPr>
          <p:nvPr>
            <p:ph type="ctrTitle"/>
          </p:nvPr>
        </p:nvSpPr>
        <p:spPr>
          <a:xfrm>
            <a:off x="-4800" y="587581"/>
            <a:ext cx="12191999" cy="114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5400"/>
              <a:buFont typeface="Malgun Gothic"/>
              <a:buNone/>
            </a:pPr>
            <a:r>
              <a:rPr lang="en-US" sz="5400">
                <a:solidFill>
                  <a:srgbClr val="233263"/>
                </a:solidFill>
                <a:latin typeface="+mj-ea"/>
                <a:ea typeface="+mj-ea"/>
                <a:cs typeface="Malgun Gothic"/>
                <a:sym typeface="Malgun Gothic"/>
              </a:rPr>
              <a:t>Index</a:t>
            </a:r>
            <a:endParaRPr sz="5400">
              <a:solidFill>
                <a:srgbClr val="233263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cxnSp>
        <p:nvCxnSpPr>
          <p:cNvPr id="113" name="Google Shape;113;p14"/>
          <p:cNvCxnSpPr/>
          <p:nvPr/>
        </p:nvCxnSpPr>
        <p:spPr>
          <a:xfrm>
            <a:off x="3040800" y="1735636"/>
            <a:ext cx="6091200" cy="0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19152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0736" y="1626342"/>
            <a:ext cx="2636361" cy="5020643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6454847" y="6378366"/>
            <a:ext cx="3365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MainActivity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008" y="1626342"/>
            <a:ext cx="2644564" cy="5020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2326571" y="6369987"/>
            <a:ext cx="328537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noProof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23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for Help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1001155" y="1993991"/>
            <a:ext cx="165285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9411811" y="1993991"/>
            <a:ext cx="203577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Non-disabled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30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736" y="1626339"/>
            <a:ext cx="2633700" cy="5017443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6454847" y="6378366"/>
            <a:ext cx="3365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Great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Activity&gt;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008" y="1626342"/>
            <a:ext cx="2644564" cy="5020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2326571" y="6369987"/>
            <a:ext cx="328537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noProof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17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for Help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1001155" y="1993991"/>
            <a:ext cx="165285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9411811" y="1993991"/>
            <a:ext cx="203577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Non-disabled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44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008" y="1626342"/>
            <a:ext cx="2644564" cy="50206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0737" y="1626342"/>
            <a:ext cx="2636361" cy="5020643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2326571" y="6369987"/>
            <a:ext cx="328537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noProof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6454847" y="6378366"/>
            <a:ext cx="336587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Activity&gt;</a:t>
            </a:r>
          </a:p>
        </p:txBody>
      </p:sp>
      <p:sp>
        <p:nvSpPr>
          <p:cNvPr id="24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Ask for Help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1001155" y="1993991"/>
            <a:ext cx="165285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9411811" y="1993991"/>
            <a:ext cx="203577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/>
                </a:solidFill>
                <a:latin typeface="맑은 고딕" panose="020B0503020000020004" pitchFamily="50" charset="-127"/>
              </a:rPr>
              <a:t>Non-disabled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77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2882" y="1609008"/>
            <a:ext cx="2581074" cy="50206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1269" y="1617388"/>
            <a:ext cx="2644564" cy="5020643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1553831" y="6361033"/>
            <a:ext cx="3285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200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WritingActivity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7226992" y="6361033"/>
            <a:ext cx="3365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noProof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Htrret</a:t>
            </a:r>
            <a:r>
              <a:rPr kumimoji="0" lang="en-US" altLang="ko-K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74915" y="1043045"/>
            <a:ext cx="534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Community for the Disabled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6260165" y="1048354"/>
            <a:ext cx="5158393" cy="11289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b="1" dirty="0" err="1">
                <a:latin typeface="Malgun Gothic"/>
                <a:ea typeface="Malgun Gothic"/>
              </a:rPr>
              <a:t>Accomodations</a:t>
            </a:r>
            <a:r>
              <a:rPr lang="en-US" sz="2400" b="1" dirty="0">
                <a:latin typeface="Malgun Gothic"/>
                <a:ea typeface="Malgun Gothic"/>
              </a:rPr>
              <a:t> for disabled</a:t>
            </a:r>
            <a:endParaRPr lang="en-US" sz="2400" dirty="0">
              <a:latin typeface="Malgun Gothic"/>
              <a:ea typeface="Malgun Gothic"/>
              <a:cs typeface="+mn-lt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2163E2-95DB-4ADC-B089-CD61EF4B36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2882" y="1609006"/>
            <a:ext cx="2581074" cy="50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2882" y="1609006"/>
            <a:ext cx="2581074" cy="50206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1269" y="1617388"/>
            <a:ext cx="2644564" cy="5020643"/>
          </a:xfrm>
          <a:prstGeom prst="rect">
            <a:avLst/>
          </a:prstGeom>
        </p:spPr>
      </p:pic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1553831" y="6361033"/>
            <a:ext cx="3285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200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WritingActivity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0FA98-7E39-48BC-B5B5-A70A1C307E67}"/>
              </a:ext>
            </a:extLst>
          </p:cNvPr>
          <p:cNvSpPr txBox="1"/>
          <p:nvPr/>
        </p:nvSpPr>
        <p:spPr>
          <a:xfrm>
            <a:off x="7226992" y="6361033"/>
            <a:ext cx="3365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lang="en-US" altLang="ko-KR" sz="2000" noProof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Htrret</a:t>
            </a:r>
            <a:r>
              <a:rPr kumimoji="0" lang="en-US" altLang="ko-K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74915" y="1043045"/>
            <a:ext cx="534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Community for the Disabled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6260165" y="1048354"/>
            <a:ext cx="515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b="1">
                <a:solidFill>
                  <a:prstClr val="black"/>
                </a:solidFill>
                <a:latin typeface="맑은 고딕" panose="020B0503020000020004" pitchFamily="50" charset="-127"/>
              </a:rPr>
              <a:t>Facilities for the disabled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440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직사각형 4"/>
          <p:cNvSpPr/>
          <p:nvPr/>
        </p:nvSpPr>
        <p:spPr>
          <a:xfrm>
            <a:off x="1002323" y="1778179"/>
            <a:ext cx="5715000" cy="43412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/>
              <a:t>???????</a:t>
            </a:r>
            <a:endParaRPr lang="ko-KR" altLang="en-US" sz="3200"/>
          </a:p>
        </p:txBody>
      </p:sp>
      <p:sp>
        <p:nvSpPr>
          <p:cNvPr id="25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54F15-35F1-4CB6-AE65-E8D07D9BE1DD}"/>
              </a:ext>
            </a:extLst>
          </p:cNvPr>
          <p:cNvSpPr txBox="1"/>
          <p:nvPr/>
        </p:nvSpPr>
        <p:spPr>
          <a:xfrm>
            <a:off x="474915" y="1043045"/>
            <a:ext cx="534572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 up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873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3BAB96-22C0-49B3-AC7B-F603A6D6BC99}"/>
              </a:ext>
            </a:extLst>
          </p:cNvPr>
          <p:cNvSpPr txBox="1"/>
          <p:nvPr/>
        </p:nvSpPr>
        <p:spPr>
          <a:xfrm>
            <a:off x="404038" y="1131848"/>
            <a:ext cx="1060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400" b="1">
                <a:solidFill>
                  <a:prstClr val="black"/>
                </a:solidFill>
              </a:rPr>
              <a:t>Edit Profile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5032" y="1706814"/>
            <a:ext cx="2581074" cy="5020646"/>
          </a:xfrm>
          <a:prstGeom prst="rect">
            <a:avLst/>
          </a:prstGeom>
        </p:spPr>
      </p:pic>
      <p:pic>
        <p:nvPicPr>
          <p:cNvPr id="2" name="그림 1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456" y="1706814"/>
            <a:ext cx="2581200" cy="5022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8006" y="1705460"/>
            <a:ext cx="2545200" cy="5022000"/>
          </a:xfrm>
          <a:prstGeom prst="rect">
            <a:avLst/>
          </a:prstGeom>
        </p:spPr>
      </p:pic>
      <p:sp>
        <p:nvSpPr>
          <p:cNvPr id="10" name="Google Shape;120;p15"/>
          <p:cNvSpPr txBox="1"/>
          <p:nvPr/>
        </p:nvSpPr>
        <p:spPr>
          <a:xfrm>
            <a:off x="404038" y="265951"/>
            <a:ext cx="9473130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kumimoji="0" lang="en-US" sz="4400" b="0" i="0" u="none" strike="noStrike" kern="1200" cap="none" spc="0" normalizeH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440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of how the app works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153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5"/>
          <p:cNvCxnSpPr/>
          <p:nvPr/>
        </p:nvCxnSpPr>
        <p:spPr>
          <a:xfrm rot="10800000" flipH="1">
            <a:off x="380936" y="982358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05CF790-66C5-4D14-8914-3F4AB92F502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37" y="1645336"/>
            <a:ext cx="4175483" cy="4175483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1B2033-5BDE-43A9-9358-3B57709DF0A7}"/>
              </a:ext>
            </a:extLst>
          </p:cNvPr>
          <p:cNvSpPr/>
          <p:nvPr/>
        </p:nvSpPr>
        <p:spPr>
          <a:xfrm>
            <a:off x="380936" y="4360671"/>
            <a:ext cx="1037152" cy="49247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noFill/>
            </a:endParaRPr>
          </a:p>
          <a:p>
            <a:pPr algn="ctr"/>
            <a:r>
              <a:rPr lang="en-US" altLang="ko-KR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</a:t>
            </a:r>
            <a:endParaRPr lang="ko-KR" altLang="en-US" sz="18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DF10CFD-B6E6-4E7C-87DB-8FFB16D3C9CB}"/>
              </a:ext>
            </a:extLst>
          </p:cNvPr>
          <p:cNvSpPr/>
          <p:nvPr/>
        </p:nvSpPr>
        <p:spPr>
          <a:xfrm>
            <a:off x="1418088" y="5025418"/>
            <a:ext cx="1379208" cy="48582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ko-KR" altLang="en-US" sz="18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21614C5-2BF1-45BC-8C03-02FA3391C533}"/>
              </a:ext>
            </a:extLst>
          </p:cNvPr>
          <p:cNvSpPr/>
          <p:nvPr/>
        </p:nvSpPr>
        <p:spPr>
          <a:xfrm>
            <a:off x="1418088" y="4214534"/>
            <a:ext cx="1379208" cy="554195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Bluetooth</a:t>
            </a:r>
            <a:endParaRPr lang="ko-KR" altLang="en-US" sz="18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9E8F717-95D8-4676-9B60-37EA4753AF03}"/>
              </a:ext>
            </a:extLst>
          </p:cNvPr>
          <p:cNvSpPr/>
          <p:nvPr/>
        </p:nvSpPr>
        <p:spPr>
          <a:xfrm>
            <a:off x="2775999" y="4363978"/>
            <a:ext cx="1002655" cy="66144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  <a:endParaRPr lang="ko-KR" altLang="en-US" sz="18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CBAA0E3-2CC7-4532-A0AB-AFDC333003A6}"/>
              </a:ext>
            </a:extLst>
          </p:cNvPr>
          <p:cNvSpPr/>
          <p:nvPr/>
        </p:nvSpPr>
        <p:spPr>
          <a:xfrm>
            <a:off x="1418088" y="1898881"/>
            <a:ext cx="1968108" cy="207034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endParaRPr lang="ko-KR" altLang="en-US" sz="24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94906" y="1442436"/>
            <a:ext cx="3373012" cy="298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40194" y="3733078"/>
            <a:ext cx="3600000" cy="247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C741BA-5F01-440A-B962-E55493E3B4E5}"/>
              </a:ext>
            </a:extLst>
          </p:cNvPr>
          <p:cNvSpPr txBox="1"/>
          <p:nvPr/>
        </p:nvSpPr>
        <p:spPr>
          <a:xfrm>
            <a:off x="477807" y="1092514"/>
            <a:ext cx="1146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/>
              <a:t>Bluetooth remotecontroller</a:t>
            </a:r>
          </a:p>
        </p:txBody>
      </p:sp>
      <p:sp>
        <p:nvSpPr>
          <p:cNvPr id="13" name="Google Shape;120;p15">
            <a:extLst>
              <a:ext uri="{FF2B5EF4-FFF2-40B4-BE49-F238E27FC236}">
                <a16:creationId xmlns:a16="http://schemas.microsoft.com/office/drawing/2014/main" id="{36C2350D-10FB-4557-8ACA-F46C2734EA4E}"/>
              </a:ext>
            </a:extLst>
          </p:cNvPr>
          <p:cNvSpPr txBox="1"/>
          <p:nvPr/>
        </p:nvSpPr>
        <p:spPr>
          <a:xfrm>
            <a:off x="404037" y="265951"/>
            <a:ext cx="11787963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4. Wireless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remote controller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the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blind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0633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19;p15">
            <a:extLst>
              <a:ext uri="{FF2B5EF4-FFF2-40B4-BE49-F238E27FC236}">
                <a16:creationId xmlns:a16="http://schemas.microsoft.com/office/drawing/2014/main" id="{7C38A122-9689-4450-A0FD-0CA647C4B6DD}"/>
              </a:ext>
            </a:extLst>
          </p:cNvPr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DD01FEE-FE9F-4385-9032-CAE57C68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19" y="1222709"/>
            <a:ext cx="4517846" cy="53693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8DEAEA-3BBE-4097-8CF3-8BC826068A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2831" y="1780267"/>
            <a:ext cx="3224099" cy="38284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45BC45-E939-4BBB-A7FF-BAAEC3874A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1686" y="1780268"/>
            <a:ext cx="3248025" cy="382847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98C9EB7-2B60-4811-BEC9-FFF82C3F9359}"/>
              </a:ext>
            </a:extLst>
          </p:cNvPr>
          <p:cNvCxnSpPr/>
          <p:nvPr/>
        </p:nvCxnSpPr>
        <p:spPr>
          <a:xfrm flipV="1">
            <a:off x="1708030" y="4360127"/>
            <a:ext cx="3744916" cy="7553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DD00BE-8EC2-4FD1-AD93-A5D1426DFB68}"/>
              </a:ext>
            </a:extLst>
          </p:cNvPr>
          <p:cNvCxnSpPr>
            <a:cxnSpLocks/>
          </p:cNvCxnSpPr>
          <p:nvPr/>
        </p:nvCxnSpPr>
        <p:spPr>
          <a:xfrm>
            <a:off x="6298264" y="4338174"/>
            <a:ext cx="3001993" cy="3709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260088" y="4951141"/>
            <a:ext cx="425640" cy="3568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452946" y="4181707"/>
            <a:ext cx="824530" cy="3568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300257" y="4586866"/>
            <a:ext cx="412265" cy="1843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20;p15"/>
          <p:cNvSpPr txBox="1"/>
          <p:nvPr/>
        </p:nvSpPr>
        <p:spPr>
          <a:xfrm>
            <a:off x="404037" y="265951"/>
            <a:ext cx="11787963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4. Wireless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remote controller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the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blind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C741BA-5F01-440A-B962-E55493E3B4E5}"/>
              </a:ext>
            </a:extLst>
          </p:cNvPr>
          <p:cNvSpPr txBox="1"/>
          <p:nvPr/>
        </p:nvSpPr>
        <p:spPr>
          <a:xfrm>
            <a:off x="5208561" y="1068456"/>
            <a:ext cx="7308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/>
              <a:t>Bluetooth remotecontroller and smartphone </a:t>
            </a:r>
          </a:p>
          <a:p>
            <a:r>
              <a:rPr lang="en-US" altLang="ko-KR" sz="2000" b="1"/>
              <a:t>  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98457" y="4015008"/>
            <a:ext cx="23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Sending a string through socket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28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A9E1A22-70FF-4B6F-8B2D-BF67AF97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" y="1103664"/>
            <a:ext cx="7215876" cy="347109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0AA25FD-22E8-496F-A8BD-3203BDF678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8" y="3278790"/>
            <a:ext cx="6627303" cy="35903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70C670-D4FD-4D7E-8438-FDF41C70B909}"/>
              </a:ext>
            </a:extLst>
          </p:cNvPr>
          <p:cNvSpPr txBox="1"/>
          <p:nvPr/>
        </p:nvSpPr>
        <p:spPr>
          <a:xfrm>
            <a:off x="3711268" y="3278790"/>
            <a:ext cx="6005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1. Search and connect devices paired with yena (remotecontroller device name)</a:t>
            </a:r>
            <a:endParaRPr lang="ko-KR" altLang="en-US" b="1">
              <a:solidFill>
                <a:srgbClr val="FF000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DF201C1-C0AB-48DD-B993-33548A71D528}"/>
              </a:ext>
            </a:extLst>
          </p:cNvPr>
          <p:cNvCxnSpPr/>
          <p:nvPr/>
        </p:nvCxnSpPr>
        <p:spPr>
          <a:xfrm>
            <a:off x="1258038" y="3440151"/>
            <a:ext cx="23579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814074" y="5163014"/>
            <a:ext cx="3054340" cy="836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5DD00BE-8EC2-4FD1-AD93-A5D1426DFB68}"/>
              </a:ext>
            </a:extLst>
          </p:cNvPr>
          <p:cNvCxnSpPr>
            <a:cxnSpLocks/>
          </p:cNvCxnSpPr>
          <p:nvPr/>
        </p:nvCxnSpPr>
        <p:spPr>
          <a:xfrm>
            <a:off x="3868414" y="5581185"/>
            <a:ext cx="90434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770C670-D4FD-4D7E-8438-FDF41C70B909}"/>
              </a:ext>
            </a:extLst>
          </p:cNvPr>
          <p:cNvSpPr txBox="1"/>
          <p:nvPr/>
        </p:nvSpPr>
        <p:spPr>
          <a:xfrm>
            <a:off x="4785436" y="5106135"/>
            <a:ext cx="385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b="1">
                <a:solidFill>
                  <a:srgbClr val="FF0000"/>
                </a:solidFill>
              </a:rPr>
            </a:br>
            <a:r>
              <a:rPr lang="en-US" altLang="ko-KR" b="1">
                <a:solidFill>
                  <a:srgbClr val="FF0000"/>
                </a:solidFill>
              </a:rPr>
              <a:t>Loop through until yena is found</a:t>
            </a:r>
            <a:endParaRPr lang="ko-KR" altLang="en-US" b="1">
              <a:solidFill>
                <a:srgbClr val="FF0000"/>
              </a:solidFill>
            </a:endParaRPr>
          </a:p>
        </p:txBody>
      </p:sp>
      <p:cxnSp>
        <p:nvCxnSpPr>
          <p:cNvPr id="5" name="Google Shape;119;p15">
            <a:extLst>
              <a:ext uri="{FF2B5EF4-FFF2-40B4-BE49-F238E27FC236}">
                <a16:creationId xmlns:a16="http://schemas.microsoft.com/office/drawing/2014/main" id="{7C38A122-9689-4450-A0FD-0CA647C4B6DD}"/>
              </a:ext>
            </a:extLst>
          </p:cNvPr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C741BA-5F01-440A-B962-E55493E3B4E5}"/>
              </a:ext>
            </a:extLst>
          </p:cNvPr>
          <p:cNvSpPr txBox="1"/>
          <p:nvPr/>
        </p:nvSpPr>
        <p:spPr>
          <a:xfrm>
            <a:off x="7330923" y="1216396"/>
            <a:ext cx="5117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/>
              <a:t>Bluetooth remotecontroller power ON</a:t>
            </a:r>
          </a:p>
        </p:txBody>
      </p:sp>
      <p:sp>
        <p:nvSpPr>
          <p:cNvPr id="12" name="Google Shape;120;p15">
            <a:extLst>
              <a:ext uri="{FF2B5EF4-FFF2-40B4-BE49-F238E27FC236}">
                <a16:creationId xmlns:a16="http://schemas.microsoft.com/office/drawing/2014/main" id="{713450E0-F2A0-4D4B-8D12-BBD4BCB48C92}"/>
              </a:ext>
            </a:extLst>
          </p:cNvPr>
          <p:cNvSpPr txBox="1"/>
          <p:nvPr/>
        </p:nvSpPr>
        <p:spPr>
          <a:xfrm>
            <a:off x="404037" y="265951"/>
            <a:ext cx="11787963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4. Wireless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remote controller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the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blind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159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855F4-2B02-4266-A565-941A68257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8" y="1353671"/>
            <a:ext cx="4418974" cy="4823291"/>
          </a:xfrm>
        </p:spPr>
        <p:txBody>
          <a:bodyPr/>
          <a:lstStyle/>
          <a:p>
            <a:r>
              <a:rPr lang="en-US" altLang="ko-KR" b="1" dirty="0"/>
              <a:t>Increased interest for the disabled</a:t>
            </a:r>
          </a:p>
          <a:p>
            <a:endParaRPr lang="en-US" altLang="ko-KR" b="1" dirty="0"/>
          </a:p>
          <a:p>
            <a:r>
              <a:rPr lang="en-US" altLang="ko-KR" b="1" dirty="0"/>
              <a:t>Many welfare services follows along the increase</a:t>
            </a:r>
            <a:endParaRPr lang="ko-KR" altLang="en-US" b="1" dirty="0"/>
          </a:p>
        </p:txBody>
      </p:sp>
      <p:cxnSp>
        <p:nvCxnSpPr>
          <p:cNvPr id="4" name="Google Shape;119;p15">
            <a:extLst>
              <a:ext uri="{FF2B5EF4-FFF2-40B4-BE49-F238E27FC236}">
                <a16:creationId xmlns:a16="http://schemas.microsoft.com/office/drawing/2014/main" id="{5559EA99-03C2-409E-9F68-0349CF9D6638}"/>
              </a:ext>
            </a:extLst>
          </p:cNvPr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20;p15">
            <a:extLst>
              <a:ext uri="{FF2B5EF4-FFF2-40B4-BE49-F238E27FC236}">
                <a16:creationId xmlns:a16="http://schemas.microsoft.com/office/drawing/2014/main" id="{2776C018-92E0-4ADF-8071-BEF810D1C643}"/>
              </a:ext>
            </a:extLst>
          </p:cNvPr>
          <p:cNvSpPr txBox="1"/>
          <p:nvPr/>
        </p:nvSpPr>
        <p:spPr>
          <a:xfrm>
            <a:off x="404038" y="265951"/>
            <a:ext cx="6160257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4400"/>
              <a:buFont typeface="Malgun Gothic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8" name="Picture 4" descr="한국장애인부모회">
            <a:extLst>
              <a:ext uri="{FF2B5EF4-FFF2-40B4-BE49-F238E27FC236}">
                <a16:creationId xmlns:a16="http://schemas.microsoft.com/office/drawing/2014/main" id="{D1568C4A-EFF6-48A7-A411-BDC0D64AD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490" y="1281952"/>
            <a:ext cx="3519487" cy="209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일상 속 피해야 할 장애인 차별 용어 : 네이버 블로그">
            <a:extLst>
              <a:ext uri="{FF2B5EF4-FFF2-40B4-BE49-F238E27FC236}">
                <a16:creationId xmlns:a16="http://schemas.microsoft.com/office/drawing/2014/main" id="{638AA2DD-7819-43EB-B01E-26A871BD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9464" y="3543860"/>
            <a:ext cx="3956847" cy="26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복지] 2020년 달라지는 장애인 복지 정책 - 소셜포커스(SocialFocus)">
            <a:extLst>
              <a:ext uri="{FF2B5EF4-FFF2-40B4-BE49-F238E27FC236}">
                <a16:creationId xmlns:a16="http://schemas.microsoft.com/office/drawing/2014/main" id="{AEBAF4F9-AB67-453D-909C-5FA3C021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4166" y="4053308"/>
            <a:ext cx="4122810" cy="27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627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19;p15">
            <a:extLst>
              <a:ext uri="{FF2B5EF4-FFF2-40B4-BE49-F238E27FC236}">
                <a16:creationId xmlns:a16="http://schemas.microsoft.com/office/drawing/2014/main" id="{7C38A122-9689-4450-A0FD-0CA647C4B6DD}"/>
              </a:ext>
            </a:extLst>
          </p:cNvPr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C741BA-5F01-440A-B962-E55493E3B4E5}"/>
              </a:ext>
            </a:extLst>
          </p:cNvPr>
          <p:cNvSpPr txBox="1"/>
          <p:nvPr/>
        </p:nvSpPr>
        <p:spPr>
          <a:xfrm>
            <a:off x="404038" y="742306"/>
            <a:ext cx="7044977" cy="17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400" b="1"/>
              <a:t>Clicking the Bluetooth remotecontroller button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5555" y="5132434"/>
            <a:ext cx="3253114" cy="17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361355" y="5685159"/>
            <a:ext cx="2328939" cy="5510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9E1A22-70FF-4B6F-8B2D-BF67AF97B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7" y="1661337"/>
            <a:ext cx="7215876" cy="347109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0B3E5C0-BFF3-4E26-BDED-02DB7F0E5C9D}"/>
              </a:ext>
            </a:extLst>
          </p:cNvPr>
          <p:cNvCxnSpPr>
            <a:cxnSpLocks/>
          </p:cNvCxnSpPr>
          <p:nvPr/>
        </p:nvCxnSpPr>
        <p:spPr>
          <a:xfrm>
            <a:off x="4264372" y="3732173"/>
            <a:ext cx="13590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77DA99-0981-4B20-9622-6F474449E07B}"/>
              </a:ext>
            </a:extLst>
          </p:cNvPr>
          <p:cNvSpPr txBox="1"/>
          <p:nvPr/>
        </p:nvSpPr>
        <p:spPr>
          <a:xfrm>
            <a:off x="5623387" y="3772541"/>
            <a:ext cx="636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3. Automatically write a request  for help (Afterwards, various activities are automatically executed &amp; automatic change of matching status of firebase)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19416" y="5968607"/>
            <a:ext cx="333741" cy="1784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0B3E5C0-BFF3-4E26-BDED-02DB7F0E5C9D}"/>
              </a:ext>
            </a:extLst>
          </p:cNvPr>
          <p:cNvCxnSpPr>
            <a:cxnSpLocks/>
          </p:cNvCxnSpPr>
          <p:nvPr/>
        </p:nvCxnSpPr>
        <p:spPr>
          <a:xfrm>
            <a:off x="5775787" y="3577330"/>
            <a:ext cx="1673228" cy="72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B79087-4582-4F80-A9D3-06499036D162}"/>
              </a:ext>
            </a:extLst>
          </p:cNvPr>
          <p:cNvCxnSpPr>
            <a:cxnSpLocks/>
          </p:cNvCxnSpPr>
          <p:nvPr/>
        </p:nvCxnSpPr>
        <p:spPr>
          <a:xfrm>
            <a:off x="1866137" y="3062306"/>
            <a:ext cx="13590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2A14A3-57CF-4EEC-9B25-0957A437F0CC}"/>
              </a:ext>
            </a:extLst>
          </p:cNvPr>
          <p:cNvSpPr txBox="1"/>
          <p:nvPr/>
        </p:nvSpPr>
        <p:spPr>
          <a:xfrm>
            <a:off x="3225151" y="2797325"/>
            <a:ext cx="788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2. Send message when remotecontroller button is clicked </a:t>
            </a:r>
            <a:r>
              <a:rPr lang="ko-KR" altLang="en-US" b="1">
                <a:solidFill>
                  <a:srgbClr val="FF0000"/>
                </a:solidFill>
              </a:rPr>
              <a:t>→ </a:t>
            </a:r>
            <a:r>
              <a:rPr lang="en-US" altLang="ko-KR" b="1">
                <a:solidFill>
                  <a:srgbClr val="FF0000"/>
                </a:solidFill>
              </a:rPr>
              <a:t>null(X)</a:t>
            </a:r>
            <a:endParaRPr lang="ko-KR" altLang="en-US" b="1">
              <a:solidFill>
                <a:srgbClr val="FF0000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0B3E5C0-BFF3-4E26-BDED-02DB7F0E5C9D}"/>
              </a:ext>
            </a:extLst>
          </p:cNvPr>
          <p:cNvCxnSpPr>
            <a:cxnSpLocks/>
          </p:cNvCxnSpPr>
          <p:nvPr/>
        </p:nvCxnSpPr>
        <p:spPr>
          <a:xfrm>
            <a:off x="1709030" y="6147026"/>
            <a:ext cx="7103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23387" y="4990502"/>
            <a:ext cx="3724508" cy="163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타원 19"/>
          <p:cNvSpPr/>
          <p:nvPr/>
        </p:nvSpPr>
        <p:spPr>
          <a:xfrm>
            <a:off x="6999011" y="5807284"/>
            <a:ext cx="333741" cy="1784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0B3E5C0-BFF3-4E26-BDED-02DB7F0E5C9D}"/>
              </a:ext>
            </a:extLst>
          </p:cNvPr>
          <p:cNvCxnSpPr>
            <a:cxnSpLocks/>
          </p:cNvCxnSpPr>
          <p:nvPr/>
        </p:nvCxnSpPr>
        <p:spPr>
          <a:xfrm>
            <a:off x="6288626" y="5985703"/>
            <a:ext cx="7103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20;p15">
            <a:extLst>
              <a:ext uri="{FF2B5EF4-FFF2-40B4-BE49-F238E27FC236}">
                <a16:creationId xmlns:a16="http://schemas.microsoft.com/office/drawing/2014/main" id="{81A19F9A-D3BD-4759-88A5-8CA28841CCA0}"/>
              </a:ext>
            </a:extLst>
          </p:cNvPr>
          <p:cNvSpPr txBox="1"/>
          <p:nvPr/>
        </p:nvSpPr>
        <p:spPr>
          <a:xfrm>
            <a:off x="404037" y="265951"/>
            <a:ext cx="11787963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4. Wireless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remote controller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the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blind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60476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63849D-D8C6-4FD8-9F8F-F4F84905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2" y="1563016"/>
            <a:ext cx="5912593" cy="1948884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0B3E5C0-BFF3-4E26-BDED-02DB7F0E5C9D}"/>
              </a:ext>
            </a:extLst>
          </p:cNvPr>
          <p:cNvCxnSpPr>
            <a:cxnSpLocks/>
          </p:cNvCxnSpPr>
          <p:nvPr/>
        </p:nvCxnSpPr>
        <p:spPr>
          <a:xfrm>
            <a:off x="3510405" y="2956227"/>
            <a:ext cx="1373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F016D2A-1891-4918-A50C-222077DD9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82" y="3601604"/>
            <a:ext cx="7084923" cy="16775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77DA99-0981-4B20-9622-6F474449E07B}"/>
              </a:ext>
            </a:extLst>
          </p:cNvPr>
          <p:cNvSpPr txBox="1"/>
          <p:nvPr/>
        </p:nvSpPr>
        <p:spPr>
          <a:xfrm>
            <a:off x="652764" y="5089813"/>
            <a:ext cx="754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firebase</a:t>
            </a:r>
            <a:r>
              <a:rPr lang="ko-KR" altLang="en-US" b="1">
                <a:solidFill>
                  <a:srgbClr val="FF0000"/>
                </a:solidFill>
              </a:rPr>
              <a:t> </a:t>
            </a:r>
            <a:r>
              <a:rPr lang="en-US" altLang="ko-KR" b="1">
                <a:solidFill>
                  <a:srgbClr val="FF0000"/>
                </a:solidFill>
              </a:rPr>
              <a:t>matching status</a:t>
            </a:r>
            <a:r>
              <a:rPr lang="ko-KR" altLang="en-US" b="1">
                <a:solidFill>
                  <a:srgbClr val="FF0000"/>
                </a:solidFill>
              </a:rPr>
              <a:t> </a:t>
            </a:r>
            <a:r>
              <a:rPr lang="en-US" altLang="ko-KR" b="1">
                <a:solidFill>
                  <a:srgbClr val="FF0000"/>
                </a:solidFill>
              </a:rPr>
              <a:t>“complete”</a:t>
            </a:r>
            <a:r>
              <a:rPr lang="ko-KR" altLang="en-US" b="1">
                <a:solidFill>
                  <a:srgbClr val="FF0000"/>
                </a:solidFill>
              </a:rPr>
              <a:t>→ </a:t>
            </a:r>
            <a:r>
              <a:rPr lang="en-US" altLang="ko-KR" b="1">
                <a:solidFill>
                  <a:srgbClr val="FF0000"/>
                </a:solidFill>
              </a:rPr>
              <a:t>Return to main screen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741BA-5F01-440A-B962-E55493E3B4E5}"/>
              </a:ext>
            </a:extLst>
          </p:cNvPr>
          <p:cNvSpPr txBox="1"/>
          <p:nvPr/>
        </p:nvSpPr>
        <p:spPr>
          <a:xfrm>
            <a:off x="404038" y="742306"/>
            <a:ext cx="6119425" cy="85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400" b="1"/>
              <a:t>Skip kindness score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77DA99-0981-4B20-9622-6F474449E07B}"/>
              </a:ext>
            </a:extLst>
          </p:cNvPr>
          <p:cNvSpPr txBox="1"/>
          <p:nvPr/>
        </p:nvSpPr>
        <p:spPr>
          <a:xfrm>
            <a:off x="1889185" y="2947369"/>
            <a:ext cx="647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Skip kindness score evaluation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0" name="Google Shape;120;p15">
            <a:extLst>
              <a:ext uri="{FF2B5EF4-FFF2-40B4-BE49-F238E27FC236}">
                <a16:creationId xmlns:a16="http://schemas.microsoft.com/office/drawing/2014/main" id="{D3CAD206-3E59-4F78-AF02-597E35B9C9B7}"/>
              </a:ext>
            </a:extLst>
          </p:cNvPr>
          <p:cNvSpPr txBox="1"/>
          <p:nvPr/>
        </p:nvSpPr>
        <p:spPr>
          <a:xfrm>
            <a:off x="404037" y="265951"/>
            <a:ext cx="11787963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4. Wireless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remote controller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the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blind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6471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블루투스 작동 영상_제출용">
            <a:hlinkClick r:id="" action="ppaction://media"/>
            <a:extLst>
              <a:ext uri="{FF2B5EF4-FFF2-40B4-BE49-F238E27FC236}">
                <a16:creationId xmlns:a16="http://schemas.microsoft.com/office/drawing/2014/main" id="{BC560A6E-B2B5-4239-B2AA-D9ECA78C43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874" y="1184617"/>
            <a:ext cx="8782592" cy="4940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43CFC-26CD-4B70-A338-CCE11CC6C034}"/>
              </a:ext>
            </a:extLst>
          </p:cNvPr>
          <p:cNvSpPr txBox="1"/>
          <p:nvPr/>
        </p:nvSpPr>
        <p:spPr>
          <a:xfrm>
            <a:off x="2950243" y="64073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https://youtu.be/ym7NhnHFuUI</a:t>
            </a:r>
          </a:p>
        </p:txBody>
      </p:sp>
      <p:sp>
        <p:nvSpPr>
          <p:cNvPr id="6" name="Google Shape;120;p15">
            <a:extLst>
              <a:ext uri="{FF2B5EF4-FFF2-40B4-BE49-F238E27FC236}">
                <a16:creationId xmlns:a16="http://schemas.microsoft.com/office/drawing/2014/main" id="{1A5C1579-22C1-457C-9C39-560AD87240A3}"/>
              </a:ext>
            </a:extLst>
          </p:cNvPr>
          <p:cNvSpPr txBox="1"/>
          <p:nvPr/>
        </p:nvSpPr>
        <p:spPr>
          <a:xfrm>
            <a:off x="404037" y="265951"/>
            <a:ext cx="11787963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4. Wireless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remote controller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the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blind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3093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Effective Communication Skills - Importance of Good Communication Skills">
            <a:extLst>
              <a:ext uri="{FF2B5EF4-FFF2-40B4-BE49-F238E27FC236}">
                <a16:creationId xmlns:a16="http://schemas.microsoft.com/office/drawing/2014/main" id="{5FBE2681-7DF3-4707-8BE3-B65CC5649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177" y="1648064"/>
            <a:ext cx="6116652" cy="43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Google Shape;120;p15"/>
          <p:cNvSpPr txBox="1"/>
          <p:nvPr/>
        </p:nvSpPr>
        <p:spPr>
          <a:xfrm>
            <a:off x="404038" y="265951"/>
            <a:ext cx="9448416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4400"/>
              <a:buFont typeface="Malgun Gothic"/>
              <a:buNone/>
              <a:tabLst/>
              <a:defRPr/>
            </a:pPr>
            <a:r>
              <a:rPr lang="en-US" sz="4400" dirty="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Conclusion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148" name="Picture 4" descr="Scope report highlights negative public attitudes towards disabled people |  Disability Rights UK">
            <a:extLst>
              <a:ext uri="{FF2B5EF4-FFF2-40B4-BE49-F238E27FC236}">
                <a16:creationId xmlns:a16="http://schemas.microsoft.com/office/drawing/2014/main" id="{688DD90B-7783-4EFD-95DD-DB58FD48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9718" y="2454819"/>
            <a:ext cx="5510551" cy="27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Volunteer work – Statushouders.com">
            <a:extLst>
              <a:ext uri="{FF2B5EF4-FFF2-40B4-BE49-F238E27FC236}">
                <a16:creationId xmlns:a16="http://schemas.microsoft.com/office/drawing/2014/main" id="{2A886C6D-BAC7-4C06-9E8E-5CC1B0FE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8342" y="1397653"/>
            <a:ext cx="5270391" cy="527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4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/>
        </p:nvSpPr>
        <p:spPr>
          <a:xfrm>
            <a:off x="404038" y="265951"/>
            <a:ext cx="9448416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4400"/>
              <a:buFont typeface="Malgun Gothic"/>
              <a:buNone/>
              <a:tabLst/>
              <a:defRPr/>
            </a:pPr>
            <a:r>
              <a:rPr lang="en-US" sz="4400" dirty="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Conclusion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170" name="Picture 2" descr="SketchUp for Schools 2021 - 제품 | SketchUp">
            <a:extLst>
              <a:ext uri="{FF2B5EF4-FFF2-40B4-BE49-F238E27FC236}">
                <a16:creationId xmlns:a16="http://schemas.microsoft.com/office/drawing/2014/main" id="{AF69575C-19E3-4336-99E5-83DF47A2C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7811" y="1670237"/>
            <a:ext cx="2793784" cy="214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ocal governments can't wait for federal support | Canadian Union of Public  Employees">
            <a:extLst>
              <a:ext uri="{FF2B5EF4-FFF2-40B4-BE49-F238E27FC236}">
                <a16:creationId xmlns:a16="http://schemas.microsoft.com/office/drawing/2014/main" id="{BB7A842B-F1B8-40C1-9862-E0543A598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588" y="1461784"/>
            <a:ext cx="4038601" cy="274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F238742-7286-434E-9C22-403C31D21722}"/>
              </a:ext>
            </a:extLst>
          </p:cNvPr>
          <p:cNvSpPr/>
          <p:nvPr/>
        </p:nvSpPr>
        <p:spPr>
          <a:xfrm>
            <a:off x="4769223" y="2492188"/>
            <a:ext cx="1703294" cy="6394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Disability - Wikipedia">
            <a:extLst>
              <a:ext uri="{FF2B5EF4-FFF2-40B4-BE49-F238E27FC236}">
                <a16:creationId xmlns:a16="http://schemas.microsoft.com/office/drawing/2014/main" id="{DA94451C-0682-43E8-8E41-D8721155C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7811" y="4226114"/>
            <a:ext cx="2339903" cy="23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ocially weak groups of the population - online presentation">
            <a:extLst>
              <a:ext uri="{FF2B5EF4-FFF2-40B4-BE49-F238E27FC236}">
                <a16:creationId xmlns:a16="http://schemas.microsoft.com/office/drawing/2014/main" id="{8C67BCFD-B830-4B23-857A-43FC581FC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6989" y="4200083"/>
            <a:ext cx="4267200" cy="239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4433415-28CE-4342-8970-E395142E356C}"/>
              </a:ext>
            </a:extLst>
          </p:cNvPr>
          <p:cNvSpPr/>
          <p:nvPr/>
        </p:nvSpPr>
        <p:spPr>
          <a:xfrm>
            <a:off x="4769223" y="5235388"/>
            <a:ext cx="1703294" cy="6394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CC10899-B4FF-44CF-8B3B-65557879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1353671"/>
            <a:ext cx="5978833" cy="4823291"/>
          </a:xfrm>
        </p:spPr>
        <p:txBody>
          <a:bodyPr/>
          <a:lstStyle/>
          <a:p>
            <a:r>
              <a:rPr lang="en-US" altLang="ko-KR" b="1" dirty="0"/>
              <a:t>Expand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0346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/>
        </p:nvSpPr>
        <p:spPr>
          <a:xfrm>
            <a:off x="404038" y="265951"/>
            <a:ext cx="9448416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4400"/>
              <a:buFont typeface="Malgun Gothic"/>
              <a:buNone/>
              <a:tabLst/>
              <a:defRPr/>
            </a:pPr>
            <a:r>
              <a:rPr lang="en-US" sz="4400" dirty="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Conclusion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CC10899-B4FF-44CF-8B3B-65557879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1353671"/>
            <a:ext cx="5978833" cy="4823291"/>
          </a:xfrm>
        </p:spPr>
        <p:txBody>
          <a:bodyPr/>
          <a:lstStyle/>
          <a:p>
            <a:r>
              <a:rPr lang="en-US" altLang="ko-KR" b="1" dirty="0"/>
              <a:t>Appliance</a:t>
            </a:r>
            <a:endParaRPr lang="ko-KR" altLang="en-US" b="1" dirty="0"/>
          </a:p>
        </p:txBody>
      </p:sp>
      <p:pic>
        <p:nvPicPr>
          <p:cNvPr id="8194" name="Picture 2" descr="Icons world tourist attractions Royalty Free Vector Image">
            <a:extLst>
              <a:ext uri="{FF2B5EF4-FFF2-40B4-BE49-F238E27FC236}">
                <a16:creationId xmlns:a16="http://schemas.microsoft.com/office/drawing/2014/main" id="{2E168537-B127-4913-91CD-AB7337FC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580" y="2029070"/>
            <a:ext cx="4995043" cy="450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our Ways Facility Management Can Drive Results for C-stores | Convenience  Store News">
            <a:extLst>
              <a:ext uri="{FF2B5EF4-FFF2-40B4-BE49-F238E27FC236}">
                <a16:creationId xmlns:a16="http://schemas.microsoft.com/office/drawing/2014/main" id="{75C69E3A-DB0A-42CC-AFC6-5E4F12CC4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132"/>
          <a:stretch/>
        </p:blipFill>
        <p:spPr bwMode="auto">
          <a:xfrm>
            <a:off x="6290142" y="2137662"/>
            <a:ext cx="3445529" cy="389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uide PNG Transparent | PNG Mart">
            <a:extLst>
              <a:ext uri="{FF2B5EF4-FFF2-40B4-BE49-F238E27FC236}">
                <a16:creationId xmlns:a16="http://schemas.microsoft.com/office/drawing/2014/main" id="{BE990AD7-5AB3-4B4B-BA1D-D21FE225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50" t="7056" r="26358"/>
          <a:stretch/>
        </p:blipFill>
        <p:spPr bwMode="auto">
          <a:xfrm>
            <a:off x="8570259" y="4679576"/>
            <a:ext cx="1165412" cy="162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13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20;p15"/>
          <p:cNvSpPr txBox="1"/>
          <p:nvPr/>
        </p:nvSpPr>
        <p:spPr>
          <a:xfrm>
            <a:off x="404038" y="265952"/>
            <a:ext cx="6160257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233263"/>
              </a:buClr>
              <a:buSzPts val="4400"/>
              <a:defRPr/>
            </a:pPr>
            <a:r>
              <a:rPr lang="en-US" sz="4400" dirty="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Gantt chart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B31646F-8EB8-4EE7-BA90-0F3E2A171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45612"/>
              </p:ext>
            </p:extLst>
          </p:nvPr>
        </p:nvGraphicFramePr>
        <p:xfrm>
          <a:off x="210151" y="1251578"/>
          <a:ext cx="11677050" cy="5340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706">
                  <a:extLst>
                    <a:ext uri="{9D8B030D-6E8A-4147-A177-3AD203B41FA5}">
                      <a16:colId xmlns:a16="http://schemas.microsoft.com/office/drawing/2014/main" val="3017531653"/>
                    </a:ext>
                  </a:extLst>
                </a:gridCol>
                <a:gridCol w="1373416">
                  <a:extLst>
                    <a:ext uri="{9D8B030D-6E8A-4147-A177-3AD203B41FA5}">
                      <a16:colId xmlns:a16="http://schemas.microsoft.com/office/drawing/2014/main" val="2916804123"/>
                    </a:ext>
                  </a:extLst>
                </a:gridCol>
                <a:gridCol w="1306532">
                  <a:extLst>
                    <a:ext uri="{9D8B030D-6E8A-4147-A177-3AD203B41FA5}">
                      <a16:colId xmlns:a16="http://schemas.microsoft.com/office/drawing/2014/main" val="691283274"/>
                    </a:ext>
                  </a:extLst>
                </a:gridCol>
                <a:gridCol w="1449770">
                  <a:extLst>
                    <a:ext uri="{9D8B030D-6E8A-4147-A177-3AD203B41FA5}">
                      <a16:colId xmlns:a16="http://schemas.microsoft.com/office/drawing/2014/main" val="582920457"/>
                    </a:ext>
                  </a:extLst>
                </a:gridCol>
                <a:gridCol w="1459632">
                  <a:extLst>
                    <a:ext uri="{9D8B030D-6E8A-4147-A177-3AD203B41FA5}">
                      <a16:colId xmlns:a16="http://schemas.microsoft.com/office/drawing/2014/main" val="1959602662"/>
                    </a:ext>
                  </a:extLst>
                </a:gridCol>
                <a:gridCol w="1400457">
                  <a:extLst>
                    <a:ext uri="{9D8B030D-6E8A-4147-A177-3AD203B41FA5}">
                      <a16:colId xmlns:a16="http://schemas.microsoft.com/office/drawing/2014/main" val="2496599518"/>
                    </a:ext>
                  </a:extLst>
                </a:gridCol>
                <a:gridCol w="1479356">
                  <a:extLst>
                    <a:ext uri="{9D8B030D-6E8A-4147-A177-3AD203B41FA5}">
                      <a16:colId xmlns:a16="http://schemas.microsoft.com/office/drawing/2014/main" val="1616664689"/>
                    </a:ext>
                  </a:extLst>
                </a:gridCol>
                <a:gridCol w="1420181">
                  <a:extLst>
                    <a:ext uri="{9D8B030D-6E8A-4147-A177-3AD203B41FA5}">
                      <a16:colId xmlns:a16="http://schemas.microsoft.com/office/drawing/2014/main" val="1630233530"/>
                    </a:ext>
                  </a:extLst>
                </a:gridCol>
              </a:tblGrid>
              <a:tr h="419847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Early September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End of</a:t>
                      </a:r>
                    </a:p>
                    <a:p>
                      <a:pPr algn="ctr" latinLnBrk="1"/>
                      <a:r>
                        <a:rPr lang="en-US" altLang="ko-KR" sz="1600" b="1" dirty="0"/>
                        <a:t>September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Early</a:t>
                      </a:r>
                    </a:p>
                    <a:p>
                      <a:pPr algn="ctr" latinLnBrk="1"/>
                      <a:r>
                        <a:rPr lang="en-US" altLang="ko-KR" sz="1600" b="1" dirty="0"/>
                        <a:t>October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End of</a:t>
                      </a:r>
                    </a:p>
                    <a:p>
                      <a:pPr algn="ctr" latinLnBrk="1"/>
                      <a:r>
                        <a:rPr lang="en-US" altLang="ko-KR" sz="1600" b="1" dirty="0"/>
                        <a:t>October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Early</a:t>
                      </a:r>
                    </a:p>
                    <a:p>
                      <a:pPr algn="ctr" latinLnBrk="1"/>
                      <a:r>
                        <a:rPr lang="en-US" altLang="ko-KR" sz="1600" b="1" dirty="0"/>
                        <a:t>November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End of</a:t>
                      </a:r>
                    </a:p>
                    <a:p>
                      <a:pPr algn="ctr" latinLnBrk="1"/>
                      <a:r>
                        <a:rPr lang="en-US" altLang="ko-KR" sz="1600" b="1" dirty="0"/>
                        <a:t>November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Early</a:t>
                      </a:r>
                    </a:p>
                    <a:p>
                      <a:pPr algn="ctr" latinLnBrk="1"/>
                      <a:r>
                        <a:rPr lang="en-US" altLang="ko-KR" sz="1600" b="1" dirty="0"/>
                        <a:t>December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042197"/>
                  </a:ext>
                </a:extLst>
              </a:tr>
              <a:tr h="678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Google Maps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26713"/>
                  </a:ext>
                </a:extLst>
              </a:tr>
              <a:tr h="969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Pathfinding Algorithm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617104"/>
                  </a:ext>
                </a:extLst>
              </a:tr>
              <a:tr h="969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Device-specific</a:t>
                      </a:r>
                    </a:p>
                    <a:p>
                      <a:pPr algn="ctr" latinLnBrk="1"/>
                      <a:r>
                        <a:rPr lang="en-US" altLang="ko-KR" sz="1600" b="1" dirty="0"/>
                        <a:t>Communication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863081"/>
                  </a:ext>
                </a:extLst>
              </a:tr>
              <a:tr h="5943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Community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575586"/>
                  </a:ext>
                </a:extLst>
              </a:tr>
              <a:tr h="408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Error </a:t>
                      </a:r>
                    </a:p>
                    <a:p>
                      <a:pPr algn="ctr" latinLnBrk="1"/>
                      <a:r>
                        <a:rPr lang="en-US" altLang="ko-KR" sz="1600" b="1" dirty="0"/>
                        <a:t>Correction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618889"/>
                  </a:ext>
                </a:extLst>
              </a:tr>
              <a:tr h="969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Bluetooth</a:t>
                      </a:r>
                    </a:p>
                    <a:p>
                      <a:pPr algn="ctr" latinLnBrk="1"/>
                      <a:r>
                        <a:rPr lang="en-US" altLang="ko-KR" sz="1600" b="1" dirty="0"/>
                        <a:t>Remote controller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126010"/>
                  </a:ext>
                </a:extLst>
              </a:tr>
            </a:tbl>
          </a:graphicData>
        </a:graphic>
      </p:graphicFrame>
      <p:sp>
        <p:nvSpPr>
          <p:cNvPr id="194" name="Google Shape;194;p23"/>
          <p:cNvSpPr/>
          <p:nvPr/>
        </p:nvSpPr>
        <p:spPr>
          <a:xfrm>
            <a:off x="2059076" y="2022859"/>
            <a:ext cx="2439033" cy="31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3864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94;p23">
            <a:extLst>
              <a:ext uri="{FF2B5EF4-FFF2-40B4-BE49-F238E27FC236}">
                <a16:creationId xmlns:a16="http://schemas.microsoft.com/office/drawing/2014/main" id="{91D61402-226C-4414-9629-D0C2FC111FFD}"/>
              </a:ext>
            </a:extLst>
          </p:cNvPr>
          <p:cNvSpPr/>
          <p:nvPr/>
        </p:nvSpPr>
        <p:spPr>
          <a:xfrm>
            <a:off x="2059076" y="2827108"/>
            <a:ext cx="5200706" cy="31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3864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94;p23">
            <a:extLst>
              <a:ext uri="{FF2B5EF4-FFF2-40B4-BE49-F238E27FC236}">
                <a16:creationId xmlns:a16="http://schemas.microsoft.com/office/drawing/2014/main" id="{A2F17D37-F56E-437B-9036-82DB13F191B6}"/>
              </a:ext>
            </a:extLst>
          </p:cNvPr>
          <p:cNvSpPr/>
          <p:nvPr/>
        </p:nvSpPr>
        <p:spPr>
          <a:xfrm>
            <a:off x="3861597" y="3789757"/>
            <a:ext cx="5200706" cy="31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3864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94;p23">
            <a:extLst>
              <a:ext uri="{FF2B5EF4-FFF2-40B4-BE49-F238E27FC236}">
                <a16:creationId xmlns:a16="http://schemas.microsoft.com/office/drawing/2014/main" id="{D370C906-E63F-4308-8E10-8EF7563B91B3}"/>
              </a:ext>
            </a:extLst>
          </p:cNvPr>
          <p:cNvSpPr/>
          <p:nvPr/>
        </p:nvSpPr>
        <p:spPr>
          <a:xfrm>
            <a:off x="5209809" y="4632937"/>
            <a:ext cx="3186045" cy="31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3864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94;p23">
            <a:extLst>
              <a:ext uri="{FF2B5EF4-FFF2-40B4-BE49-F238E27FC236}">
                <a16:creationId xmlns:a16="http://schemas.microsoft.com/office/drawing/2014/main" id="{D90808EF-EF36-488D-82ED-07CA8E99F7A6}"/>
              </a:ext>
            </a:extLst>
          </p:cNvPr>
          <p:cNvSpPr/>
          <p:nvPr/>
        </p:nvSpPr>
        <p:spPr>
          <a:xfrm>
            <a:off x="6564295" y="5193129"/>
            <a:ext cx="4433538" cy="31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3864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94;p23">
            <a:extLst>
              <a:ext uri="{FF2B5EF4-FFF2-40B4-BE49-F238E27FC236}">
                <a16:creationId xmlns:a16="http://schemas.microsoft.com/office/drawing/2014/main" id="{8419B04B-C771-4EBD-8A9C-D54E3CEA830E}"/>
              </a:ext>
            </a:extLst>
          </p:cNvPr>
          <p:cNvSpPr/>
          <p:nvPr/>
        </p:nvSpPr>
        <p:spPr>
          <a:xfrm>
            <a:off x="7597181" y="5946631"/>
            <a:ext cx="3970874" cy="31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3864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F137F19-2684-4EBC-97B6-716B94C42D83}"/>
              </a:ext>
            </a:extLst>
          </p:cNvPr>
          <p:cNvSpPr/>
          <p:nvPr/>
        </p:nvSpPr>
        <p:spPr>
          <a:xfrm>
            <a:off x="5855855" y="1824971"/>
            <a:ext cx="491179" cy="47668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Midterm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Exam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157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24"/>
          <p:cNvCxnSpPr/>
          <p:nvPr/>
        </p:nvCxnSpPr>
        <p:spPr>
          <a:xfrm>
            <a:off x="3889648" y="5516880"/>
            <a:ext cx="4392384" cy="0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4"/>
          <p:cNvSpPr/>
          <p:nvPr/>
        </p:nvSpPr>
        <p:spPr>
          <a:xfrm rot="2700000">
            <a:off x="4514808" y="1857968"/>
            <a:ext cx="3142065" cy="3142065"/>
          </a:xfrm>
          <a:prstGeom prst="rect">
            <a:avLst/>
          </a:prstGeom>
          <a:solidFill>
            <a:srgbClr val="2332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24"/>
          <p:cNvSpPr txBox="1">
            <a:spLocks noGrp="1"/>
          </p:cNvSpPr>
          <p:nvPr>
            <p:ph type="ctrTitle"/>
          </p:nvPr>
        </p:nvSpPr>
        <p:spPr>
          <a:xfrm>
            <a:off x="3646805" y="2622754"/>
            <a:ext cx="4878070" cy="169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 sz="4400">
                <a:solidFill>
                  <a:schemeClr val="lt1"/>
                </a:solidFill>
              </a:rPr>
              <a:t>Q&amp;A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3502855" y="5403272"/>
            <a:ext cx="5188488" cy="145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3400"/>
              <a:buFont typeface="Malgun Gothic"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Potatoes.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3400"/>
              <a:buFont typeface="Malgun Gothic"/>
              <a:buNone/>
              <a:tabLst/>
              <a:defRPr/>
            </a:pPr>
            <a:r>
              <a:rPr lang="en-US" sz="3400" b="1" dirty="0">
                <a:solidFill>
                  <a:srgbClr val="233263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you!</a:t>
            </a:r>
            <a:endParaRPr kumimoji="0" sz="3400" b="1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855F4-2B02-4266-A565-941A68257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1353671"/>
            <a:ext cx="5978833" cy="4823291"/>
          </a:xfrm>
        </p:spPr>
        <p:txBody>
          <a:bodyPr/>
          <a:lstStyle/>
          <a:p>
            <a:r>
              <a:rPr lang="en-US" altLang="ko-KR" b="1" dirty="0"/>
              <a:t>Underlying problems</a:t>
            </a:r>
          </a:p>
          <a:p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/>
              <a:t> cannot always be on standby</a:t>
            </a:r>
          </a:p>
          <a:p>
            <a:endParaRPr lang="en-US" altLang="ko-KR" dirty="0"/>
          </a:p>
          <a:p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/>
              <a:t> Have limited functions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Designed an app to solve these problems</a:t>
            </a:r>
            <a:endParaRPr lang="ko-KR" altLang="en-US" dirty="0"/>
          </a:p>
        </p:txBody>
      </p:sp>
      <p:cxnSp>
        <p:nvCxnSpPr>
          <p:cNvPr id="4" name="Google Shape;119;p15">
            <a:extLst>
              <a:ext uri="{FF2B5EF4-FFF2-40B4-BE49-F238E27FC236}">
                <a16:creationId xmlns:a16="http://schemas.microsoft.com/office/drawing/2014/main" id="{5559EA99-03C2-409E-9F68-0349CF9D6638}"/>
              </a:ext>
            </a:extLst>
          </p:cNvPr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20;p15">
            <a:extLst>
              <a:ext uri="{FF2B5EF4-FFF2-40B4-BE49-F238E27FC236}">
                <a16:creationId xmlns:a16="http://schemas.microsoft.com/office/drawing/2014/main" id="{2776C018-92E0-4ADF-8071-BEF810D1C643}"/>
              </a:ext>
            </a:extLst>
          </p:cNvPr>
          <p:cNvSpPr txBox="1"/>
          <p:nvPr/>
        </p:nvSpPr>
        <p:spPr>
          <a:xfrm>
            <a:off x="404038" y="265951"/>
            <a:ext cx="6160257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4400"/>
              <a:buFont typeface="Malgun Gothic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 descr="How Long Is Too Long to Wait? - Starting Over Workshops">
            <a:extLst>
              <a:ext uri="{FF2B5EF4-FFF2-40B4-BE49-F238E27FC236}">
                <a16:creationId xmlns:a16="http://schemas.microsoft.com/office/drawing/2014/main" id="{2901C89B-37B9-4AE8-81E3-0195F9DF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1521" y="1500772"/>
            <a:ext cx="3373033" cy="2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udy Shows a Limited Talent Pool Makes for Serious Skill Shortage - HR  Daily Advisor">
            <a:extLst>
              <a:ext uri="{FF2B5EF4-FFF2-40B4-BE49-F238E27FC236}">
                <a16:creationId xmlns:a16="http://schemas.microsoft.com/office/drawing/2014/main" id="{B303B849-6EE2-437A-9461-117B732C2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341" y="3972813"/>
            <a:ext cx="3749391" cy="249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83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titled Document">
            <a:extLst>
              <a:ext uri="{FF2B5EF4-FFF2-40B4-BE49-F238E27FC236}">
                <a16:creationId xmlns:a16="http://schemas.microsoft.com/office/drawing/2014/main" id="{64D56385-099F-45F2-AF5F-00B93D2F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592" y="3710548"/>
            <a:ext cx="2411272" cy="208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ew Bluetooth better at traveling through walls - CNET">
            <a:extLst>
              <a:ext uri="{FF2B5EF4-FFF2-40B4-BE49-F238E27FC236}">
                <a16:creationId xmlns:a16="http://schemas.microsoft.com/office/drawing/2014/main" id="{8D0D2272-EC66-48B9-A70C-A1D8729E4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7247" y="3700078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855F4-2B02-4266-A565-941A68257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1353671"/>
            <a:ext cx="5978833" cy="4823291"/>
          </a:xfrm>
        </p:spPr>
        <p:txBody>
          <a:bodyPr/>
          <a:lstStyle/>
          <a:p>
            <a:r>
              <a:rPr lang="en-US" altLang="ko-KR" b="1" dirty="0"/>
              <a:t>Main functions</a:t>
            </a:r>
            <a:endParaRPr lang="ko-KR" altLang="en-US" b="1" dirty="0"/>
          </a:p>
        </p:txBody>
      </p:sp>
      <p:cxnSp>
        <p:nvCxnSpPr>
          <p:cNvPr id="4" name="Google Shape;119;p15">
            <a:extLst>
              <a:ext uri="{FF2B5EF4-FFF2-40B4-BE49-F238E27FC236}">
                <a16:creationId xmlns:a16="http://schemas.microsoft.com/office/drawing/2014/main" id="{5559EA99-03C2-409E-9F68-0349CF9D6638}"/>
              </a:ext>
            </a:extLst>
          </p:cNvPr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20;p15">
            <a:extLst>
              <a:ext uri="{FF2B5EF4-FFF2-40B4-BE49-F238E27FC236}">
                <a16:creationId xmlns:a16="http://schemas.microsoft.com/office/drawing/2014/main" id="{2776C018-92E0-4ADF-8071-BEF810D1C643}"/>
              </a:ext>
            </a:extLst>
          </p:cNvPr>
          <p:cNvSpPr txBox="1"/>
          <p:nvPr/>
        </p:nvSpPr>
        <p:spPr>
          <a:xfrm>
            <a:off x="404038" y="265951"/>
            <a:ext cx="6160257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4400"/>
              <a:buFont typeface="Malgun Gothic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523E5E1-2BBE-488D-8E5E-84A0945463DE}"/>
              </a:ext>
            </a:extLst>
          </p:cNvPr>
          <p:cNvSpPr/>
          <p:nvPr/>
        </p:nvSpPr>
        <p:spPr>
          <a:xfrm>
            <a:off x="4141694" y="1667435"/>
            <a:ext cx="3415553" cy="1256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/>
              <a:t>APP</a:t>
            </a:r>
            <a:endParaRPr lang="ko-KR" altLang="en-US" sz="4400" b="1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CB9B66-A110-43F5-9E82-08459C9CE005}"/>
              </a:ext>
            </a:extLst>
          </p:cNvPr>
          <p:cNvSpPr/>
          <p:nvPr/>
        </p:nvSpPr>
        <p:spPr>
          <a:xfrm>
            <a:off x="600354" y="4154243"/>
            <a:ext cx="3415553" cy="125603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Real time search for</a:t>
            </a:r>
          </a:p>
          <a:p>
            <a:pPr algn="ctr"/>
            <a:r>
              <a:rPr lang="en-US" altLang="ko-KR" sz="2000"/>
              <a:t>Personal support</a:t>
            </a:r>
            <a:endParaRPr lang="ko-KR" altLang="en-US" sz="200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40A2176-025F-435E-9585-EBAE9477FB08}"/>
              </a:ext>
            </a:extLst>
          </p:cNvPr>
          <p:cNvSpPr/>
          <p:nvPr/>
        </p:nvSpPr>
        <p:spPr>
          <a:xfrm>
            <a:off x="7620138" y="4163822"/>
            <a:ext cx="3415553" cy="125603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Wireless Bluetooth</a:t>
            </a:r>
          </a:p>
          <a:p>
            <a:pPr algn="ctr"/>
            <a:r>
              <a:rPr lang="en-US" altLang="ko-KR" sz="2000"/>
              <a:t>remote control</a:t>
            </a:r>
            <a:endParaRPr lang="ko-KR" altLang="en-US" sz="200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734415B-4592-4228-A13A-222605D51F62}"/>
              </a:ext>
            </a:extLst>
          </p:cNvPr>
          <p:cNvSpPr/>
          <p:nvPr/>
        </p:nvSpPr>
        <p:spPr>
          <a:xfrm>
            <a:off x="5665694" y="3012141"/>
            <a:ext cx="430306" cy="1111622"/>
          </a:xfrm>
          <a:prstGeom prst="down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FF57EB6-6338-4CAF-A79B-1A58B67D5F69}"/>
              </a:ext>
            </a:extLst>
          </p:cNvPr>
          <p:cNvSpPr/>
          <p:nvPr/>
        </p:nvSpPr>
        <p:spPr>
          <a:xfrm rot="2404526">
            <a:off x="3586526" y="2898241"/>
            <a:ext cx="430306" cy="1200295"/>
          </a:xfrm>
          <a:prstGeom prst="down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52E313E-58B7-4596-AC26-E4371C537EC4}"/>
              </a:ext>
            </a:extLst>
          </p:cNvPr>
          <p:cNvSpPr/>
          <p:nvPr/>
        </p:nvSpPr>
        <p:spPr>
          <a:xfrm rot="19195474" flipH="1">
            <a:off x="7609746" y="2925869"/>
            <a:ext cx="430306" cy="1200295"/>
          </a:xfrm>
          <a:prstGeom prst="down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Human Rights – The Ultimate Guide [2020] | | Diversity Social">
            <a:extLst>
              <a:ext uri="{FF2B5EF4-FFF2-40B4-BE49-F238E27FC236}">
                <a16:creationId xmlns:a16="http://schemas.microsoft.com/office/drawing/2014/main" id="{F5C858CA-1DE9-4599-9AC3-A2E7628E8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7907" y="41638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4E62489-1952-439C-979C-D42045E54A11}"/>
              </a:ext>
            </a:extLst>
          </p:cNvPr>
          <p:cNvSpPr/>
          <p:nvPr/>
        </p:nvSpPr>
        <p:spPr>
          <a:xfrm>
            <a:off x="4078801" y="4154242"/>
            <a:ext cx="3415553" cy="125603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Accommodations for the disabled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2974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855F4-2B02-4266-A565-941A68257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1353671"/>
            <a:ext cx="5978833" cy="4823291"/>
          </a:xfrm>
        </p:spPr>
        <p:txBody>
          <a:bodyPr/>
          <a:lstStyle/>
          <a:p>
            <a:r>
              <a:rPr lang="en-US" altLang="ko-KR" b="1" dirty="0"/>
              <a:t>Main functions</a:t>
            </a:r>
            <a:endParaRPr lang="ko-KR" altLang="en-US" b="1" dirty="0"/>
          </a:p>
        </p:txBody>
      </p:sp>
      <p:cxnSp>
        <p:nvCxnSpPr>
          <p:cNvPr id="4" name="Google Shape;119;p15">
            <a:extLst>
              <a:ext uri="{FF2B5EF4-FFF2-40B4-BE49-F238E27FC236}">
                <a16:creationId xmlns:a16="http://schemas.microsoft.com/office/drawing/2014/main" id="{5559EA99-03C2-409E-9F68-0349CF9D6638}"/>
              </a:ext>
            </a:extLst>
          </p:cNvPr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20;p15">
            <a:extLst>
              <a:ext uri="{FF2B5EF4-FFF2-40B4-BE49-F238E27FC236}">
                <a16:creationId xmlns:a16="http://schemas.microsoft.com/office/drawing/2014/main" id="{2776C018-92E0-4ADF-8071-BEF810D1C643}"/>
              </a:ext>
            </a:extLst>
          </p:cNvPr>
          <p:cNvSpPr txBox="1"/>
          <p:nvPr/>
        </p:nvSpPr>
        <p:spPr>
          <a:xfrm>
            <a:off x="404038" y="265951"/>
            <a:ext cx="6160257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4400"/>
              <a:buFont typeface="Malgun Gothic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02" name="Picture 6" descr="Anywhere Anytime Images, Stock Photos &amp; Vectors | Shutterstock">
            <a:extLst>
              <a:ext uri="{FF2B5EF4-FFF2-40B4-BE49-F238E27FC236}">
                <a16:creationId xmlns:a16="http://schemas.microsoft.com/office/drawing/2014/main" id="{5C60356A-6621-4DDD-A1CC-42A360327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45849" y="1902123"/>
            <a:ext cx="6900302" cy="453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2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5"/>
          <p:cNvSpPr txBox="1"/>
          <p:nvPr/>
        </p:nvSpPr>
        <p:spPr>
          <a:xfrm>
            <a:off x="404038" y="263355"/>
            <a:ext cx="7739298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4400"/>
              <a:buFont typeface="Malgun Gothic"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+mj-lt"/>
                <a:ea typeface="Malgun Gothic"/>
                <a:cs typeface="Malgun Gothic"/>
                <a:sym typeface="Malgun Gothic"/>
              </a:rPr>
              <a:t>2. </a:t>
            </a:r>
            <a:r>
              <a:rPr lang="en-US" altLang="ko-KR" sz="4400" dirty="0">
                <a:solidFill>
                  <a:srgbClr val="233263"/>
                </a:solidFill>
                <a:latin typeface="+mj-lt"/>
              </a:rPr>
              <a:t>App Development Project</a:t>
            </a:r>
            <a:endParaRPr kumimoji="0" sz="440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+mj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10A636-3CA3-4587-8282-E5D4C5B16EBD}"/>
              </a:ext>
            </a:extLst>
          </p:cNvPr>
          <p:cNvSpPr/>
          <p:nvPr/>
        </p:nvSpPr>
        <p:spPr>
          <a:xfrm>
            <a:off x="1102677" y="1902123"/>
            <a:ext cx="5209636" cy="47738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Authentication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Remote Config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Cloud </a:t>
            </a:r>
            <a:r>
              <a:rPr lang="en-US" altLang="ko-KR" sz="2400" dirty="0" err="1">
                <a:solidFill>
                  <a:schemeClr val="tx1"/>
                </a:solidFill>
              </a:rPr>
              <a:t>Messageing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Save Chatting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</a:rPr>
              <a:t>GPS Information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</a:rPr>
              <a:t>Kindness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</a:rPr>
              <a:t>Ask Help Information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A926AC1-B32C-48D6-9FC0-4CDD66C4C18B}"/>
              </a:ext>
            </a:extLst>
          </p:cNvPr>
          <p:cNvSpPr/>
          <p:nvPr/>
        </p:nvSpPr>
        <p:spPr>
          <a:xfrm>
            <a:off x="88900" y="3027480"/>
            <a:ext cx="1940737" cy="8148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1st Semester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BC1877-7C83-4CEE-8A33-9BEE496B2277}"/>
              </a:ext>
            </a:extLst>
          </p:cNvPr>
          <p:cNvSpPr/>
          <p:nvPr/>
        </p:nvSpPr>
        <p:spPr>
          <a:xfrm>
            <a:off x="88900" y="4967638"/>
            <a:ext cx="2007013" cy="81480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2ndSemestser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Functional Extension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E36215-DEFF-4357-A519-374E0203B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637" y="1141529"/>
            <a:ext cx="3495675" cy="1257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6E118A-632B-43D1-A1A8-005BC4B8F2F7}"/>
              </a:ext>
            </a:extLst>
          </p:cNvPr>
          <p:cNvSpPr/>
          <p:nvPr/>
        </p:nvSpPr>
        <p:spPr>
          <a:xfrm>
            <a:off x="6382293" y="1902123"/>
            <a:ext cx="5209636" cy="47738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Apache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Member Information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</a:rPr>
              <a:t>NGINX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</a:rPr>
              <a:t>Member Information </a:t>
            </a:r>
          </a:p>
          <a:p>
            <a:pPr algn="ctr">
              <a:lnSpc>
                <a:spcPct val="150000"/>
              </a:lnSpc>
            </a:pPr>
            <a:r>
              <a:rPr lang="en-US" altLang="ko-KR" sz="2400">
                <a:solidFill>
                  <a:srgbClr val="FF0000"/>
                </a:solidFill>
              </a:rPr>
              <a:t>Community Board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ED435F-D1DE-4FE7-99FF-EDD37923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273" y="1227374"/>
            <a:ext cx="3495675" cy="125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0433247-1363-47ED-B7F2-8775089A2784}"/>
              </a:ext>
            </a:extLst>
          </p:cNvPr>
          <p:cNvSpPr/>
          <p:nvPr/>
        </p:nvSpPr>
        <p:spPr>
          <a:xfrm>
            <a:off x="8689577" y="4062490"/>
            <a:ext cx="635000" cy="62347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53112D-3CEE-4AF9-A78C-6A0009B4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8" y="1740724"/>
            <a:ext cx="11321237" cy="502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7488F-24DD-4BE4-8D64-A579A9B895CB}"/>
              </a:ext>
            </a:extLst>
          </p:cNvPr>
          <p:cNvSpPr txBox="1"/>
          <p:nvPr/>
        </p:nvSpPr>
        <p:spPr>
          <a:xfrm>
            <a:off x="404038" y="1131848"/>
            <a:ext cx="10605338" cy="58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Semester Project </a:t>
            </a:r>
            <a:r>
              <a:rPr lang="en-US" altLang="ko-KR" sz="2400" b="1" i="0" dirty="0">
                <a:solidFill>
                  <a:srgbClr val="000000"/>
                </a:solidFill>
                <a:effectLst/>
              </a:rPr>
              <a:t>Development Diary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Google Shape;120;p15">
            <a:extLst>
              <a:ext uri="{FF2B5EF4-FFF2-40B4-BE49-F238E27FC236}">
                <a16:creationId xmlns:a16="http://schemas.microsoft.com/office/drawing/2014/main" id="{6464C956-1034-4E1C-AB60-856894D4E79D}"/>
              </a:ext>
            </a:extLst>
          </p:cNvPr>
          <p:cNvSpPr txBox="1"/>
          <p:nvPr/>
        </p:nvSpPr>
        <p:spPr>
          <a:xfrm>
            <a:off x="404038" y="263355"/>
            <a:ext cx="7739298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4400"/>
              <a:buFont typeface="Malgun Gothic"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+mj-lt"/>
                <a:ea typeface="Malgun Gothic"/>
                <a:cs typeface="Malgun Gothic"/>
                <a:sym typeface="Malgun Gothic"/>
              </a:rPr>
              <a:t>2. </a:t>
            </a:r>
            <a:r>
              <a:rPr lang="en-US" altLang="ko-KR" sz="4400" dirty="0">
                <a:solidFill>
                  <a:srgbClr val="233263"/>
                </a:solidFill>
                <a:latin typeface="+mj-lt"/>
              </a:rPr>
              <a:t>App Development Project</a:t>
            </a:r>
            <a:endParaRPr kumimoji="0" sz="440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+mj-lt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701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5"/>
          <p:cNvCxnSpPr/>
          <p:nvPr/>
        </p:nvCxnSpPr>
        <p:spPr>
          <a:xfrm rot="10800000" flipH="1">
            <a:off x="404038" y="1075561"/>
            <a:ext cx="11321237" cy="16953"/>
          </a:xfrm>
          <a:prstGeom prst="straightConnector1">
            <a:avLst/>
          </a:prstGeom>
          <a:noFill/>
          <a:ln w="25400" cap="flat" cmpd="sng">
            <a:solidFill>
              <a:srgbClr val="23326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3B4213-E47D-41E2-805C-D5E2CBF17699}"/>
              </a:ext>
            </a:extLst>
          </p:cNvPr>
          <p:cNvSpPr txBox="1"/>
          <p:nvPr/>
        </p:nvSpPr>
        <p:spPr>
          <a:xfrm>
            <a:off x="404038" y="1131848"/>
            <a:ext cx="1060533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en-US" altLang="ko-KR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nd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Semester Project </a:t>
            </a:r>
            <a:r>
              <a:rPr lang="en-US" altLang="ko-KR" sz="2400" b="1" i="0" dirty="0">
                <a:solidFill>
                  <a:srgbClr val="000000"/>
                </a:solidFill>
                <a:effectLst/>
              </a:rPr>
              <a:t>Development Status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07D41-B15B-4D21-90B8-09EBE0B46294}"/>
              </a:ext>
            </a:extLst>
          </p:cNvPr>
          <p:cNvSpPr txBox="1"/>
          <p:nvPr/>
        </p:nvSpPr>
        <p:spPr>
          <a:xfrm>
            <a:off x="8761274" y="5477888"/>
            <a:ext cx="2859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</a:t>
            </a:r>
            <a:r>
              <a:rPr lang="ko-KR" altLang="en-US" dirty="0"/>
              <a:t>개의 액티비티</a:t>
            </a:r>
            <a:endParaRPr lang="en-US" altLang="ko-KR" dirty="0"/>
          </a:p>
          <a:p>
            <a:r>
              <a:rPr lang="en-US" altLang="ko-KR" dirty="0"/>
              <a:t>29</a:t>
            </a:r>
            <a:r>
              <a:rPr lang="ko-KR" altLang="en-US" dirty="0"/>
              <a:t>개의 레이아웃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3E7C2F-2A1E-4E65-9415-6E520ACF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37" y="1706814"/>
            <a:ext cx="5407963" cy="47835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88F8E1-92BA-4D7D-B38D-42BCDE223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905" y="1737635"/>
            <a:ext cx="5858738" cy="4694404"/>
          </a:xfrm>
          <a:prstGeom prst="rect">
            <a:avLst/>
          </a:prstGeom>
        </p:spPr>
      </p:pic>
      <p:sp>
        <p:nvSpPr>
          <p:cNvPr id="11" name="Google Shape;120;p15">
            <a:extLst>
              <a:ext uri="{FF2B5EF4-FFF2-40B4-BE49-F238E27FC236}">
                <a16:creationId xmlns:a16="http://schemas.microsoft.com/office/drawing/2014/main" id="{69464976-3B16-41A9-B5EA-4A2F080BB255}"/>
              </a:ext>
            </a:extLst>
          </p:cNvPr>
          <p:cNvSpPr txBox="1"/>
          <p:nvPr/>
        </p:nvSpPr>
        <p:spPr>
          <a:xfrm>
            <a:off x="404038" y="263355"/>
            <a:ext cx="7739298" cy="82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263"/>
              </a:buClr>
              <a:buSzPts val="4400"/>
              <a:buFont typeface="Malgun Gothic"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233263"/>
                </a:solidFill>
                <a:effectLst/>
                <a:uLnTx/>
                <a:uFillTx/>
                <a:latin typeface="+mj-lt"/>
                <a:ea typeface="Malgun Gothic"/>
                <a:cs typeface="Malgun Gothic"/>
                <a:sym typeface="Malgun Gothic"/>
              </a:rPr>
              <a:t>2. </a:t>
            </a:r>
            <a:r>
              <a:rPr lang="en-US" altLang="ko-KR" sz="4400" dirty="0">
                <a:solidFill>
                  <a:srgbClr val="233263"/>
                </a:solidFill>
                <a:latin typeface="+mj-lt"/>
              </a:rPr>
              <a:t>App Development Project</a:t>
            </a:r>
            <a:endParaRPr kumimoji="0" sz="4400" i="0" u="none" strike="noStrike" kern="1200" cap="none" spc="0" normalizeH="0" baseline="0" noProof="0" dirty="0">
              <a:ln>
                <a:noFill/>
              </a:ln>
              <a:solidFill>
                <a:srgbClr val="233263"/>
              </a:solidFill>
              <a:effectLst/>
              <a:uLnTx/>
              <a:uFillTx/>
              <a:latin typeface="+mj-lt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531387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800</Words>
  <Application>Microsoft Office PowerPoint</Application>
  <PresentationFormat>와이드스크린</PresentationFormat>
  <Paragraphs>224</Paragraphs>
  <Slides>37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맑은 고딕</vt:lpstr>
      <vt:lpstr>Arial</vt:lpstr>
      <vt:lpstr>Noto Sans</vt:lpstr>
      <vt:lpstr>Wingdings</vt:lpstr>
      <vt:lpstr>1_Office 테마</vt:lpstr>
      <vt:lpstr>KNU-support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장애학생 교내 지원 인력 실시간 매칭 앱 </dc:title>
  <dc:creator>pc</dc:creator>
  <cp:lastModifiedBy>Suhyun Yoon</cp:lastModifiedBy>
  <cp:revision>15</cp:revision>
  <dcterms:created xsi:type="dcterms:W3CDTF">2020-11-02T11:40:41Z</dcterms:created>
  <dcterms:modified xsi:type="dcterms:W3CDTF">2021-11-12T00:26:32Z</dcterms:modified>
</cp:coreProperties>
</file>